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99" r:id="rId2"/>
    <p:sldId id="309" r:id="rId3"/>
    <p:sldId id="357" r:id="rId4"/>
    <p:sldId id="350" r:id="rId5"/>
    <p:sldId id="358" r:id="rId6"/>
    <p:sldId id="352" r:id="rId7"/>
    <p:sldId id="353" r:id="rId8"/>
    <p:sldId id="355" r:id="rId9"/>
    <p:sldId id="35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0" d="100"/>
          <a:sy n="70" d="100"/>
        </p:scale>
        <p:origin x="6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5"/>
          <p:cNvSpPr>
            <a:spLocks noGrp="1"/>
          </p:cNvSpPr>
          <p:nvPr>
            <p:ph type="title" hasCustomPrompt="1"/>
          </p:nvPr>
        </p:nvSpPr>
        <p:spPr>
          <a:xfrm>
            <a:off x="0" y="836712"/>
            <a:ext cx="12192000" cy="711077"/>
          </a:xfrm>
          <a:prstGeom prst="rect">
            <a:avLst/>
          </a:prstGeom>
        </p:spPr>
        <p:txBody>
          <a:bodyPr anchor="ctr"/>
          <a:lstStyle>
            <a:lvl1pPr>
              <a:buFontTx/>
              <a:buNone/>
              <a:defRPr sz="4800" b="1">
                <a:solidFill>
                  <a:schemeClr val="tx1">
                    <a:lumMod val="75000"/>
                    <a:lumOff val="25000"/>
                  </a:schemeClr>
                </a:solidFill>
                <a:latin typeface="+mj-lt"/>
                <a:cs typeface="Arial" pitchFamily="34" charset="0"/>
              </a:defRPr>
            </a:lvl1pPr>
          </a:lstStyle>
          <a:p>
            <a:r>
              <a:rPr lang="en-US" altLang="ko-KR" dirty="0">
                <a:ea typeface="맑은 고딕" pitchFamily="50" charset="-127"/>
              </a:rPr>
              <a:t>FREE PPT TEMPLATES</a:t>
            </a:r>
            <a:endParaRPr lang="ko-KR" altLang="en-US" dirty="0"/>
          </a:p>
        </p:txBody>
      </p:sp>
      <p:sp>
        <p:nvSpPr>
          <p:cNvPr id="4" name="Text Placeholder 9">
            <a:extLst>
              <a:ext uri="{FF2B5EF4-FFF2-40B4-BE49-F238E27FC236}">
                <a16:creationId xmlns:a16="http://schemas.microsoft.com/office/drawing/2014/main" xmlns="" id="{B3F0AB86-7940-4230-BC06-4EF20DC497B6}"/>
              </a:ext>
            </a:extLst>
          </p:cNvPr>
          <p:cNvSpPr>
            <a:spLocks noGrp="1"/>
          </p:cNvSpPr>
          <p:nvPr>
            <p:ph type="body" sz="quarter" idx="12" hasCustomPrompt="1"/>
          </p:nvPr>
        </p:nvSpPr>
        <p:spPr>
          <a:xfrm>
            <a:off x="1" y="1604797"/>
            <a:ext cx="12191999" cy="576000"/>
          </a:xfrm>
          <a:prstGeom prst="rect">
            <a:avLst/>
          </a:prstGeom>
        </p:spPr>
        <p:txBody>
          <a:bodyPr lIns="108000" anchor="ctr"/>
          <a:lstStyle>
            <a:lvl1pPr marL="0" indent="0" algn="ctr">
              <a:buNone/>
              <a:defRPr sz="1600" b="1" baseline="0">
                <a:solidFill>
                  <a:schemeClr val="tx1"/>
                </a:solidFill>
                <a:effectLst/>
                <a:latin typeface="+mn-lt"/>
                <a:cs typeface="Arial" pitchFamily="34" charset="0"/>
              </a:defRPr>
            </a:lvl1pPr>
          </a:lstStyle>
          <a:p>
            <a:pPr lvl="0"/>
            <a:r>
              <a:rPr lang="en-US" altLang="ko-KR" dirty="0"/>
              <a:t>INSTERT THE TITLE</a:t>
            </a:r>
          </a:p>
          <a:p>
            <a:pPr lvl="0"/>
            <a:r>
              <a:rPr lang="en-US" altLang="ko-KR" dirty="0"/>
              <a:t>OF YOUR PRESENTATION HERE</a:t>
            </a:r>
            <a:endParaRPr lang="ko-KR" altLang="en-US" dirty="0"/>
          </a:p>
        </p:txBody>
      </p:sp>
    </p:spTree>
    <p:extLst>
      <p:ext uri="{BB962C8B-B14F-4D97-AF65-F5344CB8AC3E}">
        <p14:creationId xmlns:p14="http://schemas.microsoft.com/office/powerpoint/2010/main" val="3034350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159563" y="0"/>
            <a:ext cx="10032437" cy="1179288"/>
          </a:xfrm>
          <a:prstGeom prst="rect">
            <a:avLst/>
          </a:prstGeom>
        </p:spPr>
        <p:txBody>
          <a:bodyPr anchor="ctr"/>
          <a:lstStyle>
            <a:lvl1pPr algn="l">
              <a:defRPr>
                <a:solidFill>
                  <a:schemeClr val="tx1">
                    <a:lumMod val="75000"/>
                    <a:lumOff val="25000"/>
                  </a:schemeClr>
                </a:solidFill>
                <a:latin typeface="+mj-lt"/>
                <a:cs typeface="Arial" pitchFamily="34" charset="0"/>
              </a:defRPr>
            </a:lvl1pPr>
          </a:lstStyle>
          <a:p>
            <a:r>
              <a:rPr lang="en-US" altLang="ko-KR" dirty="0"/>
              <a:t>Free PPT _ Click to add title</a:t>
            </a:r>
            <a:endParaRPr lang="ko-KR" altLang="en-US" dirty="0"/>
          </a:p>
        </p:txBody>
      </p:sp>
    </p:spTree>
    <p:extLst>
      <p:ext uri="{BB962C8B-B14F-4D97-AF65-F5344CB8AC3E}">
        <p14:creationId xmlns:p14="http://schemas.microsoft.com/office/powerpoint/2010/main" val="3347819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 id="2147483669"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xmlns="" id="{5364AC06-CA0A-99D9-387C-1086CBD2A1A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583778" y="2279015"/>
            <a:ext cx="4152265" cy="1149985"/>
          </a:xfrm>
          <a:prstGeom prst="rect">
            <a:avLst/>
          </a:prstGeom>
          <a:noFill/>
        </p:spPr>
      </p:pic>
      <p:sp>
        <p:nvSpPr>
          <p:cNvPr id="11" name="Espace réservé du texte 10">
            <a:extLst>
              <a:ext uri="{FF2B5EF4-FFF2-40B4-BE49-F238E27FC236}">
                <a16:creationId xmlns:a16="http://schemas.microsoft.com/office/drawing/2014/main" xmlns="" id="{9DDB53D7-3F96-FA77-5AF4-B61E2657C3A8}"/>
              </a:ext>
            </a:extLst>
          </p:cNvPr>
          <p:cNvSpPr>
            <a:spLocks noGrp="1" noChangeArrowheads="1"/>
          </p:cNvSpPr>
          <p:nvPr>
            <p:ph type="body" sz="quarter" idx="12"/>
          </p:nvPr>
        </p:nvSpPr>
        <p:spPr bwMode="auto">
          <a:xfrm>
            <a:off x="0" y="1600707"/>
            <a:ext cx="12192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MINISTERE DES FINANCES ET DU BUDGET</a:t>
            </a:r>
            <a:endParaRPr kumimoji="0" lang="fr-FR"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anose="020B0604020202020204" pitchFamily="34" charset="0"/>
            </a:endParaRPr>
          </a:p>
        </p:txBody>
      </p:sp>
      <p:sp>
        <p:nvSpPr>
          <p:cNvPr id="12" name="Titre 1">
            <a:extLst>
              <a:ext uri="{FF2B5EF4-FFF2-40B4-BE49-F238E27FC236}">
                <a16:creationId xmlns:a16="http://schemas.microsoft.com/office/drawing/2014/main" xmlns="" id="{1465FAFB-D26E-CEAE-BF98-F4425E47A871}"/>
              </a:ext>
            </a:extLst>
          </p:cNvPr>
          <p:cNvSpPr txBox="1">
            <a:spLocks/>
          </p:cNvSpPr>
          <p:nvPr/>
        </p:nvSpPr>
        <p:spPr>
          <a:xfrm>
            <a:off x="2335361" y="998630"/>
            <a:ext cx="7766936" cy="1026150"/>
          </a:xfrm>
          <a:prstGeom prst="rect">
            <a:avLst/>
          </a:prstGeom>
        </p:spPr>
        <p:txBody>
          <a:bodyPr vert="horz" lIns="91440" tIns="45720" rIns="91440" bIns="45720" rtlCol="0" anchor="ctr">
            <a:normAutofit lnSpcReduction="10000"/>
          </a:bodyPr>
          <a:lstStyle>
            <a:lvl1pPr algn="l" defTabSz="457200" rtl="0" eaLnBrk="1" latinLnBrk="0" hangingPunct="1">
              <a:spcBef>
                <a:spcPct val="0"/>
              </a:spcBef>
              <a:buFontTx/>
              <a:buNone/>
              <a:defRPr sz="4800" b="1" kern="1200">
                <a:solidFill>
                  <a:schemeClr val="tx1">
                    <a:lumMod val="75000"/>
                    <a:lumOff val="25000"/>
                  </a:schemeClr>
                </a:solidFill>
                <a:latin typeface="+mj-lt"/>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defTabSz="914400" eaLnBrk="0" fontAlgn="base" hangingPunct="0">
              <a:spcAft>
                <a:spcPct val="0"/>
              </a:spcAft>
            </a:pPr>
            <a:r>
              <a:rPr lang="fr-FR" sz="1600">
                <a:solidFill>
                  <a:schemeClr val="tx1"/>
                </a:solidFill>
                <a:latin typeface="Arial" panose="020B0604020202020204" pitchFamily="34" charset="0"/>
              </a:rPr>
              <a:t>République du Sénégal</a:t>
            </a:r>
            <a:r>
              <a:rPr lang="fr-FR" sz="1400">
                <a:solidFill>
                  <a:schemeClr val="tx1"/>
                </a:solidFill>
              </a:rPr>
              <a:t/>
            </a:r>
            <a:br>
              <a:rPr lang="fr-FR" sz="1400">
                <a:solidFill>
                  <a:schemeClr val="tx1"/>
                </a:solidFill>
              </a:rPr>
            </a:br>
            <a:r>
              <a:rPr lang="fr-FR" sz="1100">
                <a:solidFill>
                  <a:schemeClr val="tx1"/>
                </a:solidFill>
                <a:latin typeface="Arial" panose="020B0604020202020204" pitchFamily="34" charset="0"/>
              </a:rPr>
              <a:t>Peuple – Un But – Une Foi</a:t>
            </a:r>
            <a:r>
              <a:rPr lang="fr-FR" sz="1400">
                <a:solidFill>
                  <a:schemeClr val="tx1"/>
                </a:solidFill>
              </a:rPr>
              <a:t/>
            </a:r>
            <a:br>
              <a:rPr lang="fr-FR" sz="1400">
                <a:solidFill>
                  <a:schemeClr val="tx1"/>
                </a:solidFill>
              </a:rPr>
            </a:br>
            <a:r>
              <a:rPr lang="fr-FR" sz="2400">
                <a:solidFill>
                  <a:schemeClr val="tx1"/>
                </a:solidFill>
                <a:latin typeface="Arial" panose="020B0604020202020204" pitchFamily="34" charset="0"/>
              </a:rPr>
              <a:t/>
            </a:r>
            <a:br>
              <a:rPr lang="fr-FR" sz="2400">
                <a:solidFill>
                  <a:schemeClr val="tx1"/>
                </a:solidFill>
                <a:latin typeface="Arial" panose="020B0604020202020204" pitchFamily="34" charset="0"/>
              </a:rPr>
            </a:br>
            <a:endParaRPr lang="fr-FR" sz="1100" dirty="0"/>
          </a:p>
        </p:txBody>
      </p:sp>
      <p:pic>
        <p:nvPicPr>
          <p:cNvPr id="13" name="Image 1">
            <a:extLst>
              <a:ext uri="{FF2B5EF4-FFF2-40B4-BE49-F238E27FC236}">
                <a16:creationId xmlns:a16="http://schemas.microsoft.com/office/drawing/2014/main" xmlns="" id="{AEBD2263-1EFF-644E-34D7-4FF38EB5B3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9762" y="393818"/>
            <a:ext cx="752475" cy="5334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xmlns="" id="{1CF394B5-71E4-76FE-3809-4E20FFF005A5}"/>
              </a:ext>
            </a:extLst>
          </p:cNvPr>
          <p:cNvSpPr>
            <a:spLocks noChangeArrowheads="1"/>
          </p:cNvSpPr>
          <p:nvPr/>
        </p:nvSpPr>
        <p:spPr bwMode="auto">
          <a:xfrm>
            <a:off x="1724576" y="3637060"/>
            <a:ext cx="8742846" cy="954107"/>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SN" sz="2800" b="1" dirty="0" smtClean="0">
                <a:latin typeface="Arial" panose="020B0604020202020204" pitchFamily="34" charset="0"/>
              </a:rPr>
              <a:t>ELEMENTS DE PRESENTATION  </a:t>
            </a:r>
            <a:r>
              <a:rPr kumimoji="0" lang="fr-SN" sz="2800" b="1" i="0" u="none" strike="noStrike" cap="none" normalizeH="0" baseline="0" dirty="0">
                <a:ln>
                  <a:noFill/>
                </a:ln>
                <a:solidFill>
                  <a:schemeClr val="tx1"/>
                </a:solidFill>
                <a:effectLst/>
                <a:latin typeface="Arial" panose="020B0604020202020204" pitchFamily="34" charset="0"/>
              </a:rPr>
              <a:t>PLAN DE COMMUNICATION</a:t>
            </a:r>
            <a:endParaRPr kumimoji="0" lang="fr-FR" sz="28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434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72352" y="250213"/>
            <a:ext cx="9456230" cy="516042"/>
          </a:xfrm>
        </p:spPr>
        <p:txBody>
          <a:bodyPr>
            <a:normAutofit/>
          </a:bodyPr>
          <a:lstStyle/>
          <a:p>
            <a:pPr algn="ctr"/>
            <a:r>
              <a:rPr lang="fr-FR" sz="2400" b="1" dirty="0"/>
              <a:t>P</a:t>
            </a:r>
            <a:r>
              <a:rPr lang="fr-FR" sz="2400" b="1" dirty="0" smtClean="0"/>
              <a:t>ositionnement </a:t>
            </a:r>
            <a:r>
              <a:rPr lang="fr-FR" sz="2400" b="1" dirty="0"/>
              <a:t>stratégique de la communication</a:t>
            </a:r>
            <a:r>
              <a:rPr lang="en-US" altLang="ko-KR" sz="2400" dirty="0" smtClean="0">
                <a:solidFill>
                  <a:schemeClr val="accent5"/>
                </a:solidFill>
              </a:rPr>
              <a:t> </a:t>
            </a:r>
            <a:r>
              <a:rPr lang="en-US" altLang="ko-KR" sz="2400" dirty="0"/>
              <a:t>du </a:t>
            </a:r>
            <a:r>
              <a:rPr lang="en-US" altLang="ko-KR" sz="2400" b="1" dirty="0"/>
              <a:t>PROCASEF</a:t>
            </a:r>
            <a:endParaRPr lang="ko-KR" altLang="en-US" sz="2400" b="1" dirty="0"/>
          </a:p>
        </p:txBody>
      </p:sp>
      <p:sp>
        <p:nvSpPr>
          <p:cNvPr id="5" name="Rectangle 4"/>
          <p:cNvSpPr/>
          <p:nvPr/>
        </p:nvSpPr>
        <p:spPr>
          <a:xfrm>
            <a:off x="2698327" y="911827"/>
            <a:ext cx="8858895" cy="960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8" name="Rectangle 7"/>
          <p:cNvSpPr/>
          <p:nvPr/>
        </p:nvSpPr>
        <p:spPr>
          <a:xfrm>
            <a:off x="2812045" y="6505575"/>
            <a:ext cx="8631461" cy="784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10" name="TextBox 9"/>
          <p:cNvSpPr txBox="1"/>
          <p:nvPr/>
        </p:nvSpPr>
        <p:spPr>
          <a:xfrm>
            <a:off x="2197290" y="1040714"/>
            <a:ext cx="9606355" cy="5432256"/>
          </a:xfrm>
          <a:prstGeom prst="rect">
            <a:avLst/>
          </a:prstGeom>
          <a:noFill/>
        </p:spPr>
        <p:txBody>
          <a:bodyPr wrap="square" rtlCol="0">
            <a:spAutoFit/>
          </a:bodyPr>
          <a:lstStyle/>
          <a:p>
            <a:pPr algn="just"/>
            <a:r>
              <a:rPr lang="fr-FR" dirty="0"/>
              <a:t>L’analyse communicationnelle issue du diagnostic a démontré de grandes tendances communicationnelles autour de trois positionnements essentiels : </a:t>
            </a:r>
            <a:endParaRPr lang="fr-FR" dirty="0" smtClean="0"/>
          </a:p>
          <a:p>
            <a:pPr algn="just"/>
            <a:endParaRPr lang="fr-FR" sz="1200" b="1" dirty="0"/>
          </a:p>
          <a:p>
            <a:pPr marL="285750" indent="-285750" algn="just">
              <a:buFont typeface="Wingdings" panose="05000000000000000000" pitchFamily="2" charset="2"/>
              <a:buChar char="§"/>
            </a:pPr>
            <a:r>
              <a:rPr lang="fr-SN" b="1" dirty="0" smtClean="0">
                <a:solidFill>
                  <a:schemeClr val="accent4"/>
                </a:solidFill>
              </a:rPr>
              <a:t>Territorialiser </a:t>
            </a:r>
            <a:r>
              <a:rPr lang="fr-SN" b="1" dirty="0">
                <a:solidFill>
                  <a:schemeClr val="accent4"/>
                </a:solidFill>
              </a:rPr>
              <a:t>le dispositif de communication (au niveau régional, communal et villageois</a:t>
            </a:r>
            <a:r>
              <a:rPr lang="fr-SN" dirty="0">
                <a:solidFill>
                  <a:schemeClr val="accent4"/>
                </a:solidFill>
              </a:rPr>
              <a:t>)</a:t>
            </a:r>
            <a:r>
              <a:rPr lang="fr-SN" dirty="0"/>
              <a:t> </a:t>
            </a:r>
            <a:r>
              <a:rPr lang="fr-SN" b="1" dirty="0"/>
              <a:t>par </a:t>
            </a:r>
            <a:r>
              <a:rPr lang="fr-SN" b="1" dirty="0" smtClean="0"/>
              <a:t>l’</a:t>
            </a:r>
            <a:r>
              <a:rPr lang="fr-FR" b="1" dirty="0" smtClean="0"/>
              <a:t>animation </a:t>
            </a:r>
            <a:r>
              <a:rPr lang="fr-FR" b="1" dirty="0"/>
              <a:t>d’un dispositif territorialisé de communication au niveau des </a:t>
            </a:r>
            <a:r>
              <a:rPr lang="fr-SN" b="1" dirty="0"/>
              <a:t>sites d’intervention</a:t>
            </a:r>
            <a:r>
              <a:rPr lang="fr-SN" b="1" dirty="0" smtClean="0"/>
              <a:t>.</a:t>
            </a:r>
            <a:r>
              <a:rPr lang="fr-FR" dirty="0" smtClean="0"/>
              <a:t> </a:t>
            </a:r>
            <a:r>
              <a:rPr lang="fr-FR" dirty="0"/>
              <a:t>Les différentes échelles du dispositif (national, régional et local) devront être appelées à mieux connaitre leurs missions et rôles dans l’animation de la communication du PROCASEF. Ce dernier a un rôle déterminant à y jouer par le biais d’une communication structurée et </a:t>
            </a:r>
            <a:r>
              <a:rPr lang="fr-FR" dirty="0" smtClean="0"/>
              <a:t>cohérente.</a:t>
            </a:r>
          </a:p>
          <a:p>
            <a:pPr marL="285750" indent="-285750" algn="just">
              <a:buFont typeface="Wingdings" panose="05000000000000000000" pitchFamily="2" charset="2"/>
              <a:buChar char="§"/>
            </a:pPr>
            <a:endParaRPr lang="fr-FR" sz="1200" b="1" dirty="0"/>
          </a:p>
          <a:p>
            <a:pPr marL="285750" indent="-285750" algn="just">
              <a:buFont typeface="Wingdings" panose="05000000000000000000" pitchFamily="2" charset="2"/>
              <a:buChar char="§"/>
            </a:pPr>
            <a:r>
              <a:rPr lang="fr-SN" b="1" dirty="0" smtClean="0">
                <a:solidFill>
                  <a:schemeClr val="accent4"/>
                </a:solidFill>
              </a:rPr>
              <a:t>Communiquer </a:t>
            </a:r>
            <a:r>
              <a:rPr lang="fr-SN" b="1" dirty="0">
                <a:solidFill>
                  <a:schemeClr val="accent4"/>
                </a:solidFill>
              </a:rPr>
              <a:t>sous un format mix et intégré</a:t>
            </a:r>
            <a:r>
              <a:rPr lang="fr-SN" b="1" dirty="0"/>
              <a:t> : au regard </a:t>
            </a:r>
            <a:r>
              <a:rPr lang="fr-FR" dirty="0"/>
              <a:t>du statut hétéroclite de cibles (intellectuels, lettrés, semi-lettrés, analphabètes) cumulé aux profils très diversifiés des acteurs la nécessité d’opter pour cette orientation au mix média s’impose  pour toucher et mobiliser le maximum de cibles. Ainsi les supports traditionnels et outils technologiques modernes, à travers les réseaux sociaux et l’Internet, seront considérés comme des canaux d’expression à investir aux fins d’un partage dense des informations. </a:t>
            </a:r>
          </a:p>
          <a:p>
            <a:pPr algn="just"/>
            <a:endParaRPr lang="fr-FR" dirty="0" smtClean="0">
              <a:solidFill>
                <a:schemeClr val="tx1"/>
              </a:solidFill>
            </a:endParaRPr>
          </a:p>
          <a:p>
            <a:pPr algn="just"/>
            <a:r>
              <a:rPr lang="fr-FR" dirty="0" smtClean="0">
                <a:solidFill>
                  <a:schemeClr val="tx1"/>
                </a:solidFill>
              </a:rPr>
              <a:t> </a:t>
            </a:r>
          </a:p>
          <a:p>
            <a:pPr algn="just"/>
            <a:endParaRPr lang="fr-FR" sz="500" dirty="0">
              <a:solidFill>
                <a:schemeClr val="tx1"/>
              </a:solidFill>
            </a:endParaRPr>
          </a:p>
        </p:txBody>
      </p:sp>
    </p:spTree>
    <p:extLst>
      <p:ext uri="{BB962C8B-B14F-4D97-AF65-F5344CB8AC3E}">
        <p14:creationId xmlns:p14="http://schemas.microsoft.com/office/powerpoint/2010/main" val="3340801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72352" y="250213"/>
            <a:ext cx="9456230" cy="516042"/>
          </a:xfrm>
        </p:spPr>
        <p:txBody>
          <a:bodyPr>
            <a:normAutofit/>
          </a:bodyPr>
          <a:lstStyle/>
          <a:p>
            <a:pPr algn="ctr"/>
            <a:r>
              <a:rPr lang="fr-FR" sz="2400" b="1" dirty="0"/>
              <a:t>P</a:t>
            </a:r>
            <a:r>
              <a:rPr lang="fr-FR" sz="2400" b="1" dirty="0" smtClean="0"/>
              <a:t>ositionnement </a:t>
            </a:r>
            <a:r>
              <a:rPr lang="fr-FR" sz="2400" b="1" dirty="0"/>
              <a:t>stratégique de la communication</a:t>
            </a:r>
            <a:r>
              <a:rPr lang="en-US" altLang="ko-KR" sz="2400" dirty="0" smtClean="0">
                <a:solidFill>
                  <a:schemeClr val="accent5"/>
                </a:solidFill>
              </a:rPr>
              <a:t> </a:t>
            </a:r>
            <a:r>
              <a:rPr lang="en-US" altLang="ko-KR" sz="2400" dirty="0"/>
              <a:t>du </a:t>
            </a:r>
            <a:r>
              <a:rPr lang="en-US" altLang="ko-KR" sz="2400" b="1" dirty="0"/>
              <a:t>PROCASEF</a:t>
            </a:r>
            <a:endParaRPr lang="ko-KR" altLang="en-US" sz="2400" b="1" dirty="0"/>
          </a:p>
        </p:txBody>
      </p:sp>
      <p:sp>
        <p:nvSpPr>
          <p:cNvPr id="5" name="Rectangle 4"/>
          <p:cNvSpPr/>
          <p:nvPr/>
        </p:nvSpPr>
        <p:spPr>
          <a:xfrm>
            <a:off x="2698327" y="911827"/>
            <a:ext cx="8858895" cy="960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8" name="Rectangle 7"/>
          <p:cNvSpPr/>
          <p:nvPr/>
        </p:nvSpPr>
        <p:spPr>
          <a:xfrm>
            <a:off x="2812045" y="6505575"/>
            <a:ext cx="8631461" cy="784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10" name="TextBox 9"/>
          <p:cNvSpPr txBox="1"/>
          <p:nvPr/>
        </p:nvSpPr>
        <p:spPr>
          <a:xfrm>
            <a:off x="2197289" y="1350897"/>
            <a:ext cx="9606355" cy="4324261"/>
          </a:xfrm>
          <a:prstGeom prst="rect">
            <a:avLst/>
          </a:prstGeom>
          <a:noFill/>
        </p:spPr>
        <p:txBody>
          <a:bodyPr wrap="square" rtlCol="0">
            <a:spAutoFit/>
          </a:bodyPr>
          <a:lstStyle/>
          <a:p>
            <a:pPr marL="285750" lvl="3" indent="-285750" algn="just">
              <a:buFont typeface="Wingdings" panose="05000000000000000000" pitchFamily="2" charset="2"/>
              <a:buChar char="§"/>
            </a:pPr>
            <a:endParaRPr lang="fr-SN" b="1" dirty="0" smtClean="0">
              <a:solidFill>
                <a:schemeClr val="accent4"/>
              </a:solidFill>
            </a:endParaRPr>
          </a:p>
          <a:p>
            <a:pPr marL="284400" lvl="3" indent="-285750" algn="just">
              <a:buFont typeface="Wingdings" panose="05000000000000000000" pitchFamily="2" charset="2"/>
              <a:buChar char="§"/>
            </a:pPr>
            <a:r>
              <a:rPr lang="fr-SN" b="1" dirty="0" smtClean="0">
                <a:solidFill>
                  <a:schemeClr val="accent4"/>
                </a:solidFill>
              </a:rPr>
              <a:t>Améliorer </a:t>
            </a:r>
            <a:r>
              <a:rPr lang="fr-SN" b="1" dirty="0">
                <a:solidFill>
                  <a:schemeClr val="accent4"/>
                </a:solidFill>
              </a:rPr>
              <a:t>les comportements des différentes cibles par rapport à la gestion </a:t>
            </a:r>
            <a:r>
              <a:rPr lang="fr-SN" b="1" dirty="0" smtClean="0">
                <a:solidFill>
                  <a:schemeClr val="accent4"/>
                </a:solidFill>
              </a:rPr>
              <a:t>foncière</a:t>
            </a:r>
            <a:r>
              <a:rPr lang="fr-SN" b="1" dirty="0"/>
              <a:t> : </a:t>
            </a:r>
            <a:r>
              <a:rPr lang="fr-SN" dirty="0"/>
              <a:t>Le PROCASEF a un rôle à jouer en termes de levier d’intervention pour un renforcement des capacités des acteurs. </a:t>
            </a:r>
            <a:r>
              <a:rPr lang="fr-FR" dirty="0"/>
              <a:t>L’organisation de fora, de séminaires, de cadres de concertation, de dialogue communautaire, de campagne d’information et de sensibilisation, d’ateliers de partage, à des échelles diversifiées, devront constituer une trame d’intervention des acteurs en charge de l’animation de la communication au sein des sites d’intervention du Programme. En outre,  le rôle important de la société civile dans le changement des comportements ne sera pas ignoré. Une bonne capitalisation des pratiques des acteurs de la société civile devra aussi être prise en charge par le PROCASEF. Une bonne synchronisation des activités devra être observée avec les différentes structures, pour éviter des redondances et une saturation de la </a:t>
            </a:r>
            <a:r>
              <a:rPr lang="fr-FR" dirty="0" smtClean="0"/>
              <a:t>cible.</a:t>
            </a:r>
            <a:r>
              <a:rPr lang="fr-FR" dirty="0"/>
              <a:t> </a:t>
            </a:r>
          </a:p>
          <a:p>
            <a:pPr marL="284400" algn="just"/>
            <a:r>
              <a:rPr lang="fr-FR" dirty="0"/>
              <a:t> </a:t>
            </a:r>
          </a:p>
          <a:p>
            <a:pPr algn="just"/>
            <a:endParaRPr lang="fr-FR" dirty="0" smtClean="0">
              <a:solidFill>
                <a:schemeClr val="tx1"/>
              </a:solidFill>
            </a:endParaRPr>
          </a:p>
          <a:p>
            <a:pPr algn="just"/>
            <a:r>
              <a:rPr lang="fr-FR" dirty="0" smtClean="0">
                <a:solidFill>
                  <a:schemeClr val="tx1"/>
                </a:solidFill>
              </a:rPr>
              <a:t> </a:t>
            </a:r>
          </a:p>
          <a:p>
            <a:pPr algn="just"/>
            <a:endParaRPr lang="fr-FR" sz="500" dirty="0">
              <a:solidFill>
                <a:schemeClr val="tx1"/>
              </a:solidFill>
            </a:endParaRPr>
          </a:p>
        </p:txBody>
      </p:sp>
    </p:spTree>
    <p:extLst>
      <p:ext uri="{BB962C8B-B14F-4D97-AF65-F5344CB8AC3E}">
        <p14:creationId xmlns:p14="http://schemas.microsoft.com/office/powerpoint/2010/main" val="3395728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72352" y="250213"/>
            <a:ext cx="9456230" cy="516042"/>
          </a:xfrm>
        </p:spPr>
        <p:txBody>
          <a:bodyPr>
            <a:normAutofit/>
          </a:bodyPr>
          <a:lstStyle/>
          <a:p>
            <a:pPr algn="ctr"/>
            <a:r>
              <a:rPr lang="fr-FR" sz="2400" b="1" dirty="0" smtClean="0"/>
              <a:t>Axes </a:t>
            </a:r>
            <a:r>
              <a:rPr lang="fr-FR" sz="2400" b="1" dirty="0"/>
              <a:t>de communication du PROCASEF</a:t>
            </a:r>
            <a:r>
              <a:rPr lang="fr-FR" sz="2400" b="1" dirty="0" smtClean="0"/>
              <a:t>  </a:t>
            </a:r>
            <a:endParaRPr lang="ko-KR" altLang="en-US" sz="2400" b="1" dirty="0"/>
          </a:p>
        </p:txBody>
      </p:sp>
      <p:sp>
        <p:nvSpPr>
          <p:cNvPr id="5" name="Rectangle 4"/>
          <p:cNvSpPr/>
          <p:nvPr/>
        </p:nvSpPr>
        <p:spPr>
          <a:xfrm>
            <a:off x="2698327" y="911827"/>
            <a:ext cx="8858895" cy="960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8" name="Rectangle 7"/>
          <p:cNvSpPr/>
          <p:nvPr/>
        </p:nvSpPr>
        <p:spPr>
          <a:xfrm>
            <a:off x="2812045" y="6505575"/>
            <a:ext cx="8631461" cy="784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10" name="TextBox 9"/>
          <p:cNvSpPr txBox="1"/>
          <p:nvPr/>
        </p:nvSpPr>
        <p:spPr>
          <a:xfrm>
            <a:off x="2074460" y="1040714"/>
            <a:ext cx="9729185" cy="5093702"/>
          </a:xfrm>
          <a:prstGeom prst="rect">
            <a:avLst/>
          </a:prstGeom>
          <a:noFill/>
        </p:spPr>
        <p:txBody>
          <a:bodyPr wrap="square" rtlCol="0">
            <a:spAutoFit/>
          </a:bodyPr>
          <a:lstStyle/>
          <a:p>
            <a:endParaRPr lang="fr-FR" b="1" dirty="0" smtClean="0"/>
          </a:p>
          <a:p>
            <a:pPr algn="just"/>
            <a:r>
              <a:rPr lang="fr-FR" dirty="0"/>
              <a:t>L’orientation stratégique</a:t>
            </a:r>
            <a:r>
              <a:rPr lang="fr-FR" b="1" dirty="0"/>
              <a:t> majeure de la stratégie de communication </a:t>
            </a:r>
            <a:r>
              <a:rPr lang="fr-FR" dirty="0"/>
              <a:t> porte sur « le </a:t>
            </a:r>
            <a:r>
              <a:rPr lang="fr-FR" b="1" dirty="0"/>
              <a:t>Droit à une information axée sur la sécurisation du foncier </a:t>
            </a:r>
            <a:r>
              <a:rPr lang="fr-FR" dirty="0"/>
              <a:t>» pour influencer fortement les positions technique et institutionnelle relativement à la prise en compte de la dimension « gestion du foncier » dans les politiques publiques. </a:t>
            </a:r>
          </a:p>
          <a:p>
            <a:r>
              <a:rPr lang="fr-FR" dirty="0"/>
              <a:t>Une telle option a l’avantage de mettre en perspective tous les acteurs en privilégiant : </a:t>
            </a:r>
            <a:endParaRPr lang="fr-FR" dirty="0" smtClean="0"/>
          </a:p>
          <a:p>
            <a:endParaRPr lang="fr-FR" sz="800" dirty="0"/>
          </a:p>
          <a:p>
            <a:pPr marL="285750" lvl="0" indent="-285750" algn="just">
              <a:buFont typeface="Wingdings" panose="05000000000000000000" pitchFamily="2" charset="2"/>
              <a:buChar char="§"/>
            </a:pPr>
            <a:r>
              <a:rPr lang="fr-FR" dirty="0"/>
              <a:t>la responsabilisation des acteurs chargés de mettre en œuvre directement ces droits à l’information sur la gestion du foncier en faveur des différentes composantes de la population et notamment des femmes et des hommes en partant du fait que ce sont des droits auxquels on devrait répondre et non pas des besoins susceptibles d’être satisfaits </a:t>
            </a:r>
            <a:r>
              <a:rPr lang="fr-FR" dirty="0" smtClean="0"/>
              <a:t>;</a:t>
            </a:r>
          </a:p>
          <a:p>
            <a:pPr lvl="0" algn="just"/>
            <a:endParaRPr lang="fr-FR" sz="800" dirty="0"/>
          </a:p>
          <a:p>
            <a:pPr marL="285750" lvl="0" indent="-285750" algn="just">
              <a:buFont typeface="Wingdings" panose="05000000000000000000" pitchFamily="2" charset="2"/>
              <a:buChar char="§"/>
            </a:pPr>
            <a:r>
              <a:rPr lang="fr-FR" dirty="0"/>
              <a:t>L’appui aux acteurs de mise en œuvre (services techniques et autres ANE) pour la mise en œuvre des droits relatifs à l’information sur la gestion du foncier ; </a:t>
            </a:r>
            <a:endParaRPr lang="fr-FR" dirty="0" smtClean="0"/>
          </a:p>
          <a:p>
            <a:pPr lvl="0" algn="just"/>
            <a:endParaRPr lang="fr-FR" sz="800" dirty="0"/>
          </a:p>
          <a:p>
            <a:pPr marL="285750" lvl="0" indent="-285750" algn="just">
              <a:buFont typeface="Wingdings" panose="05000000000000000000" pitchFamily="2" charset="2"/>
              <a:buChar char="§"/>
            </a:pPr>
            <a:r>
              <a:rPr lang="fr-FR" dirty="0"/>
              <a:t>L’adoption d’indicateurs ainsi que des mesures régulières de suivi afin de garantir l’accomplissement des engagements souscrits. </a:t>
            </a:r>
            <a:endParaRPr lang="fr-FR" dirty="0" smtClean="0"/>
          </a:p>
          <a:p>
            <a:pPr marL="285750" lvl="0" indent="-285750" algn="just">
              <a:buFont typeface="Wingdings" panose="05000000000000000000" pitchFamily="2" charset="2"/>
              <a:buChar char="§"/>
            </a:pPr>
            <a:endParaRPr lang="fr-FR" sz="800" dirty="0"/>
          </a:p>
          <a:p>
            <a:pPr algn="just"/>
            <a:endParaRPr lang="fr-FR" dirty="0" smtClean="0">
              <a:solidFill>
                <a:schemeClr val="tx1"/>
              </a:solidFill>
            </a:endParaRPr>
          </a:p>
          <a:p>
            <a:pPr algn="just"/>
            <a:r>
              <a:rPr lang="fr-FR" dirty="0" smtClean="0">
                <a:solidFill>
                  <a:schemeClr val="tx1"/>
                </a:solidFill>
              </a:rPr>
              <a:t> </a:t>
            </a:r>
          </a:p>
          <a:p>
            <a:pPr algn="just"/>
            <a:endParaRPr lang="fr-FR" sz="500" dirty="0">
              <a:solidFill>
                <a:schemeClr val="tx1"/>
              </a:solidFill>
            </a:endParaRPr>
          </a:p>
        </p:txBody>
      </p:sp>
    </p:spTree>
    <p:extLst>
      <p:ext uri="{BB962C8B-B14F-4D97-AF65-F5344CB8AC3E}">
        <p14:creationId xmlns:p14="http://schemas.microsoft.com/office/powerpoint/2010/main" val="3830704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72352" y="250213"/>
            <a:ext cx="9456230" cy="516042"/>
          </a:xfrm>
        </p:spPr>
        <p:txBody>
          <a:bodyPr>
            <a:normAutofit/>
          </a:bodyPr>
          <a:lstStyle/>
          <a:p>
            <a:pPr algn="ctr"/>
            <a:r>
              <a:rPr lang="fr-FR" sz="2400" b="1" dirty="0" smtClean="0"/>
              <a:t>Axes </a:t>
            </a:r>
            <a:r>
              <a:rPr lang="fr-FR" sz="2400" b="1" dirty="0"/>
              <a:t>de communication du PROCASEF</a:t>
            </a:r>
            <a:r>
              <a:rPr lang="fr-FR" sz="2400" b="1" dirty="0" smtClean="0"/>
              <a:t>  </a:t>
            </a:r>
            <a:endParaRPr lang="ko-KR" altLang="en-US" sz="2400" b="1" dirty="0"/>
          </a:p>
        </p:txBody>
      </p:sp>
      <p:sp>
        <p:nvSpPr>
          <p:cNvPr id="5" name="Rectangle 4"/>
          <p:cNvSpPr/>
          <p:nvPr/>
        </p:nvSpPr>
        <p:spPr>
          <a:xfrm>
            <a:off x="2698327" y="911827"/>
            <a:ext cx="8858895" cy="960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8" name="Rectangle 7"/>
          <p:cNvSpPr/>
          <p:nvPr/>
        </p:nvSpPr>
        <p:spPr>
          <a:xfrm>
            <a:off x="2812045" y="6505575"/>
            <a:ext cx="8631461" cy="784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10" name="TextBox 9"/>
          <p:cNvSpPr txBox="1"/>
          <p:nvPr/>
        </p:nvSpPr>
        <p:spPr>
          <a:xfrm>
            <a:off x="2074460" y="1040714"/>
            <a:ext cx="9729185" cy="5740033"/>
          </a:xfrm>
          <a:prstGeom prst="rect">
            <a:avLst/>
          </a:prstGeom>
          <a:noFill/>
        </p:spPr>
        <p:txBody>
          <a:bodyPr wrap="square" rtlCol="0">
            <a:spAutoFit/>
          </a:bodyPr>
          <a:lstStyle/>
          <a:p>
            <a:endParaRPr lang="fr-FR" b="1" dirty="0" smtClean="0"/>
          </a:p>
          <a:p>
            <a:r>
              <a:rPr lang="fr-FR" dirty="0"/>
              <a:t>L’orientation de la démarche « </a:t>
            </a:r>
            <a:r>
              <a:rPr lang="fr-FR" b="1" dirty="0"/>
              <a:t>Droit à une information sur la sécurisation du foncier</a:t>
            </a:r>
            <a:r>
              <a:rPr lang="fr-FR" dirty="0"/>
              <a:t> » repose principalement sur les options suivantes: </a:t>
            </a:r>
          </a:p>
          <a:p>
            <a:endParaRPr lang="fr-FR" sz="1000" b="1" dirty="0" smtClean="0">
              <a:solidFill>
                <a:schemeClr val="accent4"/>
              </a:solidFill>
            </a:endParaRPr>
          </a:p>
          <a:p>
            <a:r>
              <a:rPr lang="fr-FR" b="1" dirty="0" smtClean="0">
                <a:solidFill>
                  <a:schemeClr val="accent4"/>
                </a:solidFill>
              </a:rPr>
              <a:t>Axe </a:t>
            </a:r>
            <a:r>
              <a:rPr lang="fr-FR" b="1" dirty="0">
                <a:solidFill>
                  <a:schemeClr val="accent4"/>
                </a:solidFill>
              </a:rPr>
              <a:t>stratégique n° 1 : Renforcement de la communication interne et institutionnelle</a:t>
            </a:r>
          </a:p>
          <a:p>
            <a:pPr algn="just"/>
            <a:endParaRPr lang="fr-FR" sz="500" dirty="0" smtClean="0"/>
          </a:p>
          <a:p>
            <a:pPr algn="just"/>
            <a:r>
              <a:rPr lang="fr-FR" dirty="0" smtClean="0"/>
              <a:t>Cette </a:t>
            </a:r>
            <a:r>
              <a:rPr lang="fr-FR" dirty="0"/>
              <a:t>option stratégique est essentiellement bâtie sur le socle d’une démarche qualité. Trois (03) phases essentielles structurent cet axe d’intervention.</a:t>
            </a:r>
          </a:p>
          <a:p>
            <a:pPr lvl="0" algn="just"/>
            <a:endParaRPr lang="fr-FR" sz="800" dirty="0"/>
          </a:p>
          <a:p>
            <a:pPr marL="450850" lvl="0" indent="-273050" algn="just">
              <a:buFont typeface="Wingdings" panose="05000000000000000000" pitchFamily="2" charset="2"/>
              <a:buChar char="Ø"/>
            </a:pPr>
            <a:r>
              <a:rPr lang="fr-FR" b="1" u="sng" dirty="0"/>
              <a:t>L’identification et la production de l’information</a:t>
            </a:r>
            <a:r>
              <a:rPr lang="fr-FR" b="1" dirty="0"/>
              <a:t> </a:t>
            </a:r>
            <a:r>
              <a:rPr lang="fr-FR" dirty="0"/>
              <a:t>à travers une démarche inclusive de planification. </a:t>
            </a:r>
            <a:endParaRPr lang="fr-FR" dirty="0" smtClean="0"/>
          </a:p>
          <a:p>
            <a:pPr marL="450850" lvl="0" indent="-273050" algn="just">
              <a:buFont typeface="Wingdings" panose="05000000000000000000" pitchFamily="2" charset="2"/>
              <a:buChar char="Ø"/>
            </a:pPr>
            <a:endParaRPr lang="fr-FR" sz="1200" dirty="0" smtClean="0"/>
          </a:p>
          <a:p>
            <a:pPr marL="177800" lvl="0" algn="just"/>
            <a:endParaRPr lang="fr-FR" sz="800" dirty="0"/>
          </a:p>
          <a:p>
            <a:pPr marL="450850" lvl="0" indent="-273050" algn="just">
              <a:buFont typeface="Wingdings" panose="05000000000000000000" pitchFamily="2" charset="2"/>
              <a:buChar char="Ø"/>
            </a:pPr>
            <a:r>
              <a:rPr lang="fr-FR" b="1" u="sng" dirty="0" smtClean="0"/>
              <a:t>La </a:t>
            </a:r>
            <a:r>
              <a:rPr lang="fr-FR" b="1" u="sng" dirty="0"/>
              <a:t>maîtrise de l’information</a:t>
            </a:r>
            <a:r>
              <a:rPr lang="fr-FR" dirty="0"/>
              <a:t>, se fera sur la base d’une connaissance fine des enjeux du foncier</a:t>
            </a:r>
            <a:r>
              <a:rPr lang="fr-FR" dirty="0" smtClean="0"/>
              <a:t>. </a:t>
            </a:r>
          </a:p>
          <a:p>
            <a:pPr marL="177800" lvl="0" algn="just"/>
            <a:endParaRPr lang="fr-FR" sz="800" dirty="0" smtClean="0"/>
          </a:p>
          <a:p>
            <a:pPr marL="450850" lvl="0" indent="-273050" algn="just">
              <a:buFont typeface="Wingdings" panose="05000000000000000000" pitchFamily="2" charset="2"/>
              <a:buChar char="Ø"/>
            </a:pPr>
            <a:endParaRPr lang="fr-FR" sz="1000" dirty="0" smtClean="0"/>
          </a:p>
          <a:p>
            <a:pPr marL="450850" lvl="0" indent="-273050" algn="just">
              <a:buFont typeface="Wingdings" panose="05000000000000000000" pitchFamily="2" charset="2"/>
              <a:buChar char="Ø"/>
            </a:pPr>
            <a:r>
              <a:rPr lang="fr-FR" b="1" u="sng" dirty="0" smtClean="0"/>
              <a:t>Le </a:t>
            </a:r>
            <a:r>
              <a:rPr lang="fr-FR" b="1" u="sng" dirty="0"/>
              <a:t>traitement et la valorisation de l’information</a:t>
            </a:r>
            <a:r>
              <a:rPr lang="fr-FR" dirty="0"/>
              <a:t> se feront à partir d’un dispositif territorialisé réel. Tous les signes et avantages distinctifs seront utilisés dans l’objectif souhaité de mettre aux normes les actions à développer et de rendre visibles les résultats du programme.</a:t>
            </a:r>
          </a:p>
          <a:p>
            <a:pPr algn="just"/>
            <a:endParaRPr lang="fr-FR" dirty="0" smtClean="0">
              <a:solidFill>
                <a:schemeClr val="tx1"/>
              </a:solidFill>
            </a:endParaRPr>
          </a:p>
          <a:p>
            <a:pPr algn="just"/>
            <a:r>
              <a:rPr lang="fr-FR" dirty="0" smtClean="0">
                <a:solidFill>
                  <a:schemeClr val="tx1"/>
                </a:solidFill>
              </a:rPr>
              <a:t> </a:t>
            </a:r>
          </a:p>
          <a:p>
            <a:pPr algn="just"/>
            <a:endParaRPr lang="fr-FR" sz="500" dirty="0">
              <a:solidFill>
                <a:schemeClr val="tx1"/>
              </a:solidFill>
            </a:endParaRPr>
          </a:p>
        </p:txBody>
      </p:sp>
    </p:spTree>
    <p:extLst>
      <p:ext uri="{BB962C8B-B14F-4D97-AF65-F5344CB8AC3E}">
        <p14:creationId xmlns:p14="http://schemas.microsoft.com/office/powerpoint/2010/main" val="2231423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72352" y="250213"/>
            <a:ext cx="9456230" cy="516042"/>
          </a:xfrm>
        </p:spPr>
        <p:txBody>
          <a:bodyPr>
            <a:normAutofit/>
          </a:bodyPr>
          <a:lstStyle/>
          <a:p>
            <a:pPr algn="ctr"/>
            <a:r>
              <a:rPr lang="fr-FR" sz="2400" b="1" dirty="0" smtClean="0"/>
              <a:t>Axes </a:t>
            </a:r>
            <a:r>
              <a:rPr lang="fr-FR" sz="2400" b="1" dirty="0"/>
              <a:t>de communication du PROCASEF</a:t>
            </a:r>
            <a:r>
              <a:rPr lang="fr-FR" sz="2400" b="1" dirty="0" smtClean="0"/>
              <a:t>  </a:t>
            </a:r>
            <a:endParaRPr lang="ko-KR" altLang="en-US" sz="2400" b="1" dirty="0"/>
          </a:p>
        </p:txBody>
      </p:sp>
      <p:sp>
        <p:nvSpPr>
          <p:cNvPr id="5" name="Rectangle 4"/>
          <p:cNvSpPr/>
          <p:nvPr/>
        </p:nvSpPr>
        <p:spPr>
          <a:xfrm>
            <a:off x="2698327" y="911827"/>
            <a:ext cx="8858895" cy="960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8" name="Rectangle 7"/>
          <p:cNvSpPr/>
          <p:nvPr/>
        </p:nvSpPr>
        <p:spPr>
          <a:xfrm>
            <a:off x="2812045" y="6505575"/>
            <a:ext cx="8631461" cy="784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10" name="TextBox 9"/>
          <p:cNvSpPr txBox="1"/>
          <p:nvPr/>
        </p:nvSpPr>
        <p:spPr>
          <a:xfrm>
            <a:off x="2074460" y="1040714"/>
            <a:ext cx="9729185" cy="5524589"/>
          </a:xfrm>
          <a:prstGeom prst="rect">
            <a:avLst/>
          </a:prstGeom>
          <a:noFill/>
        </p:spPr>
        <p:txBody>
          <a:bodyPr wrap="square" rtlCol="0">
            <a:spAutoFit/>
          </a:bodyPr>
          <a:lstStyle/>
          <a:p>
            <a:endParaRPr lang="fr-FR" b="1" dirty="0" smtClean="0"/>
          </a:p>
          <a:p>
            <a:r>
              <a:rPr lang="fr-FR" b="1" dirty="0">
                <a:solidFill>
                  <a:schemeClr val="accent4"/>
                </a:solidFill>
              </a:rPr>
              <a:t>Axe stratégique n°2 : Amélioration de la communication pour le développement </a:t>
            </a:r>
          </a:p>
          <a:p>
            <a:endParaRPr lang="fr-FR" sz="800" dirty="0" smtClean="0"/>
          </a:p>
          <a:p>
            <a:pPr algn="just"/>
            <a:r>
              <a:rPr lang="fr-FR" dirty="0" smtClean="0"/>
              <a:t>Les </a:t>
            </a:r>
            <a:r>
              <a:rPr lang="fr-FR" dirty="0"/>
              <a:t>niveaux différenciés du territoire seront exploités (national et territorial). La communication du PROCASEF va chercher, au maximum, à s’incruster dans des dynamiques porteuses qui contribuent à valoriser son positionnement par une exploitation judicieuse et optimale de son intervention. Du fait que le Programme souhaite développer une approche de communication pour le développement en vue de changer de manière radicale les mauvais comportements, avec un effet d’entraînement solide. Plusieurs phases vont ponctuer cet axe stratégique</a:t>
            </a:r>
            <a:r>
              <a:rPr lang="fr-FR" dirty="0" smtClean="0"/>
              <a:t>.</a:t>
            </a:r>
          </a:p>
          <a:p>
            <a:pPr algn="just"/>
            <a:endParaRPr lang="fr-FR" sz="800" dirty="0"/>
          </a:p>
          <a:p>
            <a:pPr marL="531813" lvl="0" indent="-258763" algn="just">
              <a:buFont typeface="Wingdings" panose="05000000000000000000" pitchFamily="2" charset="2"/>
              <a:buChar char="Ø"/>
            </a:pPr>
            <a:r>
              <a:rPr lang="fr-FR" b="1" dirty="0"/>
              <a:t>L’</a:t>
            </a:r>
            <a:r>
              <a:rPr lang="fr-FR" b="1" u="sng" dirty="0"/>
              <a:t>identification des pratiques de terrain</a:t>
            </a:r>
            <a:r>
              <a:rPr lang="fr-FR" dirty="0"/>
              <a:t> à améliorer grâce à une livraison d’outils adaptés. </a:t>
            </a:r>
            <a:endParaRPr lang="fr-FR" dirty="0" smtClean="0"/>
          </a:p>
          <a:p>
            <a:pPr marL="273050" lvl="0" algn="just"/>
            <a:endParaRPr lang="fr-FR" sz="1050" dirty="0"/>
          </a:p>
          <a:p>
            <a:pPr marL="531813" lvl="0" indent="-258763" algn="just">
              <a:buFont typeface="Wingdings" panose="05000000000000000000" pitchFamily="2" charset="2"/>
              <a:buChar char="Ø"/>
            </a:pPr>
            <a:r>
              <a:rPr lang="fr-FR" dirty="0"/>
              <a:t>L’initiation de </a:t>
            </a:r>
            <a:r>
              <a:rPr lang="fr-FR" b="1" u="sng" dirty="0"/>
              <a:t>démarches inclusives</a:t>
            </a:r>
            <a:r>
              <a:rPr lang="fr-FR" dirty="0"/>
              <a:t> aptes à mobiliser la </a:t>
            </a:r>
            <a:r>
              <a:rPr lang="fr-FR" dirty="0" smtClean="0"/>
              <a:t>communauté.</a:t>
            </a:r>
          </a:p>
          <a:p>
            <a:pPr marL="531813" lvl="0" indent="-258763" algn="just">
              <a:buFont typeface="Wingdings" panose="05000000000000000000" pitchFamily="2" charset="2"/>
              <a:buChar char="Ø"/>
            </a:pPr>
            <a:endParaRPr lang="fr-FR" sz="1050" dirty="0"/>
          </a:p>
          <a:p>
            <a:pPr marL="531813" lvl="0" indent="-258763" algn="just">
              <a:buFont typeface="Wingdings" panose="05000000000000000000" pitchFamily="2" charset="2"/>
              <a:buChar char="Ø"/>
            </a:pPr>
            <a:r>
              <a:rPr lang="fr-FR" dirty="0"/>
              <a:t>La promotion </a:t>
            </a:r>
            <a:r>
              <a:rPr lang="fr-FR" b="1" u="sng" dirty="0"/>
              <a:t>d’outils et d’instruments</a:t>
            </a:r>
            <a:r>
              <a:rPr lang="fr-FR" dirty="0"/>
              <a:t> adaptés à la vulgarisation des résultats portés par les acteurs des territoires. </a:t>
            </a:r>
          </a:p>
          <a:p>
            <a:r>
              <a:rPr lang="fr-FR" dirty="0"/>
              <a:t> </a:t>
            </a:r>
          </a:p>
          <a:p>
            <a:pPr algn="just"/>
            <a:endParaRPr lang="fr-FR" dirty="0" smtClean="0">
              <a:solidFill>
                <a:schemeClr val="tx1"/>
              </a:solidFill>
            </a:endParaRPr>
          </a:p>
          <a:p>
            <a:pPr algn="just"/>
            <a:r>
              <a:rPr lang="fr-FR" dirty="0" smtClean="0">
                <a:solidFill>
                  <a:schemeClr val="tx1"/>
                </a:solidFill>
              </a:rPr>
              <a:t> </a:t>
            </a:r>
          </a:p>
          <a:p>
            <a:pPr algn="just"/>
            <a:endParaRPr lang="fr-FR" sz="500" dirty="0">
              <a:solidFill>
                <a:schemeClr val="tx1"/>
              </a:solidFill>
            </a:endParaRPr>
          </a:p>
        </p:txBody>
      </p:sp>
    </p:spTree>
    <p:extLst>
      <p:ext uri="{BB962C8B-B14F-4D97-AF65-F5344CB8AC3E}">
        <p14:creationId xmlns:p14="http://schemas.microsoft.com/office/powerpoint/2010/main" val="381180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72352" y="250213"/>
            <a:ext cx="9456230" cy="516042"/>
          </a:xfrm>
        </p:spPr>
        <p:txBody>
          <a:bodyPr>
            <a:normAutofit/>
          </a:bodyPr>
          <a:lstStyle/>
          <a:p>
            <a:pPr algn="ctr"/>
            <a:r>
              <a:rPr lang="fr-FR" sz="2400" b="1" dirty="0" smtClean="0"/>
              <a:t>Axes </a:t>
            </a:r>
            <a:r>
              <a:rPr lang="fr-FR" sz="2400" b="1" dirty="0"/>
              <a:t>de communication du PROCASEF</a:t>
            </a:r>
            <a:r>
              <a:rPr lang="fr-FR" sz="2400" b="1" dirty="0" smtClean="0"/>
              <a:t>  </a:t>
            </a:r>
            <a:endParaRPr lang="ko-KR" altLang="en-US" sz="2400" b="1" dirty="0"/>
          </a:p>
        </p:txBody>
      </p:sp>
      <p:sp>
        <p:nvSpPr>
          <p:cNvPr id="5" name="Rectangle 4"/>
          <p:cNvSpPr/>
          <p:nvPr/>
        </p:nvSpPr>
        <p:spPr>
          <a:xfrm>
            <a:off x="2698327" y="911827"/>
            <a:ext cx="8858895" cy="960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8" name="Rectangle 7"/>
          <p:cNvSpPr/>
          <p:nvPr/>
        </p:nvSpPr>
        <p:spPr>
          <a:xfrm>
            <a:off x="2812045" y="6505575"/>
            <a:ext cx="8631461" cy="784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10" name="TextBox 9"/>
          <p:cNvSpPr txBox="1"/>
          <p:nvPr/>
        </p:nvSpPr>
        <p:spPr>
          <a:xfrm>
            <a:off x="2135874" y="1044046"/>
            <a:ext cx="9729185" cy="6078587"/>
          </a:xfrm>
          <a:prstGeom prst="rect">
            <a:avLst/>
          </a:prstGeom>
          <a:noFill/>
        </p:spPr>
        <p:txBody>
          <a:bodyPr wrap="square" rtlCol="0">
            <a:spAutoFit/>
          </a:bodyPr>
          <a:lstStyle/>
          <a:p>
            <a:endParaRPr lang="fr-FR" b="1" dirty="0" smtClean="0"/>
          </a:p>
          <a:p>
            <a:r>
              <a:rPr lang="fr-FR" b="1" dirty="0" smtClean="0">
                <a:solidFill>
                  <a:schemeClr val="accent4"/>
                </a:solidFill>
              </a:rPr>
              <a:t>Axe </a:t>
            </a:r>
            <a:r>
              <a:rPr lang="fr-FR" b="1" dirty="0">
                <a:solidFill>
                  <a:schemeClr val="accent4"/>
                </a:solidFill>
              </a:rPr>
              <a:t>stratégique </a:t>
            </a:r>
            <a:r>
              <a:rPr lang="fr-FR" b="1" dirty="0" smtClean="0">
                <a:solidFill>
                  <a:schemeClr val="accent4"/>
                </a:solidFill>
              </a:rPr>
              <a:t>n°3 </a:t>
            </a:r>
            <a:r>
              <a:rPr lang="fr-FR" b="1" dirty="0" smtClean="0"/>
              <a:t>: </a:t>
            </a:r>
            <a:r>
              <a:rPr lang="fr-FR" b="1" dirty="0">
                <a:solidFill>
                  <a:schemeClr val="accent4"/>
                </a:solidFill>
              </a:rPr>
              <a:t>Développement partenarial et renforcement des capacités</a:t>
            </a:r>
            <a:r>
              <a:rPr lang="fr-FR" b="1" dirty="0"/>
              <a:t> </a:t>
            </a:r>
          </a:p>
          <a:p>
            <a:pPr algn="just"/>
            <a:endParaRPr lang="fr-FR" sz="1000" dirty="0" smtClean="0"/>
          </a:p>
          <a:p>
            <a:pPr algn="just"/>
            <a:r>
              <a:rPr lang="fr-FR" dirty="0"/>
              <a:t>La gestion et la sécurisation foncière requièrent plusieurs outils aux plans techniques et institutionnels, et nécessitent des démarches qui mobilisent un savoir pluriel et engagent des acteurs aux intérêts divergents. C’est pourquoi, la communication du Programme va prévoir l’établissement d’un réseau dense de partenariat avec les hommes et femmes de media, les agences d’exécution en matière de communication, le secteur privé, les communautés, les acteurs techniques et institutionnels pour garantir une mise en œuvre correcte des activités de communication. Cela devrait passer par :</a:t>
            </a:r>
          </a:p>
          <a:p>
            <a:pPr algn="just"/>
            <a:endParaRPr lang="fr-FR" sz="500" dirty="0"/>
          </a:p>
          <a:p>
            <a:pPr marL="531813" lvl="0" indent="-354013">
              <a:buFont typeface="Wingdings" panose="05000000000000000000" pitchFamily="2" charset="2"/>
              <a:buChar char="Ø"/>
            </a:pPr>
            <a:r>
              <a:rPr lang="fr-FR" dirty="0"/>
              <a:t>L’identification </a:t>
            </a:r>
            <a:r>
              <a:rPr lang="fr-FR" b="1" u="sng" dirty="0"/>
              <a:t>d’acteurs des </a:t>
            </a:r>
            <a:r>
              <a:rPr lang="fr-FR" b="1" u="sng" dirty="0" smtClean="0"/>
              <a:t>média</a:t>
            </a:r>
            <a:r>
              <a:rPr lang="fr-FR" dirty="0" smtClean="0"/>
              <a:t> </a:t>
            </a:r>
            <a:r>
              <a:rPr lang="fr-FR" dirty="0"/>
              <a:t>aptes à diffuser les résultats du programme </a:t>
            </a:r>
            <a:r>
              <a:rPr lang="fr-FR" dirty="0" smtClean="0"/>
              <a:t>;</a:t>
            </a:r>
          </a:p>
          <a:p>
            <a:pPr marL="177800" lvl="0"/>
            <a:endParaRPr lang="fr-FR" sz="900" dirty="0"/>
          </a:p>
          <a:p>
            <a:pPr marL="531813" lvl="0" indent="-354013">
              <a:buFont typeface="Wingdings" panose="05000000000000000000" pitchFamily="2" charset="2"/>
              <a:buChar char="Ø"/>
            </a:pPr>
            <a:r>
              <a:rPr lang="fr-FR" dirty="0"/>
              <a:t>Le </a:t>
            </a:r>
            <a:r>
              <a:rPr lang="fr-FR" b="1" u="sng" dirty="0"/>
              <a:t>renforcement des capacités des acteurs</a:t>
            </a:r>
            <a:r>
              <a:rPr lang="fr-FR" dirty="0"/>
              <a:t> à plusieurs niveaux sur plusieurs thématiques </a:t>
            </a:r>
            <a:r>
              <a:rPr lang="fr-FR" dirty="0" smtClean="0"/>
              <a:t>;</a:t>
            </a:r>
          </a:p>
          <a:p>
            <a:pPr marL="531813" lvl="0" indent="-354013">
              <a:buFont typeface="Wingdings" panose="05000000000000000000" pitchFamily="2" charset="2"/>
              <a:buChar char="Ø"/>
            </a:pPr>
            <a:endParaRPr lang="fr-FR" sz="1000" dirty="0"/>
          </a:p>
          <a:p>
            <a:pPr marL="531813" lvl="0" indent="-354013">
              <a:buFont typeface="Wingdings" panose="05000000000000000000" pitchFamily="2" charset="2"/>
              <a:buChar char="Ø"/>
            </a:pPr>
            <a:r>
              <a:rPr lang="fr-FR" dirty="0"/>
              <a:t>La </a:t>
            </a:r>
            <a:r>
              <a:rPr lang="fr-FR" b="1" u="sng" dirty="0"/>
              <a:t>valorisation des résultats</a:t>
            </a:r>
            <a:r>
              <a:rPr lang="fr-FR" dirty="0"/>
              <a:t> par leur formatage en vue d’une large vulgarisation. </a:t>
            </a:r>
          </a:p>
          <a:p>
            <a:r>
              <a:rPr lang="fr-FR" b="1" dirty="0"/>
              <a:t> </a:t>
            </a:r>
            <a:endParaRPr lang="fr-FR" dirty="0"/>
          </a:p>
          <a:p>
            <a:r>
              <a:rPr lang="fr-FR" dirty="0"/>
              <a:t>La prise en charge des trois axes par les acteurs clefs, conciliera les activités à mener et les ressources à utiliser, dans une dynamique didactique et communicante.</a:t>
            </a:r>
            <a:r>
              <a:rPr lang="fr-FR" b="1" dirty="0"/>
              <a:t> </a:t>
            </a:r>
            <a:endParaRPr lang="fr-FR" dirty="0"/>
          </a:p>
          <a:p>
            <a:r>
              <a:rPr lang="fr-FR" b="1" dirty="0"/>
              <a:t> </a:t>
            </a:r>
            <a:endParaRPr lang="fr-FR" dirty="0"/>
          </a:p>
          <a:p>
            <a:pPr algn="just"/>
            <a:endParaRPr lang="fr-FR" dirty="0" smtClean="0">
              <a:solidFill>
                <a:schemeClr val="tx1"/>
              </a:solidFill>
            </a:endParaRPr>
          </a:p>
          <a:p>
            <a:pPr algn="just"/>
            <a:r>
              <a:rPr lang="fr-FR" dirty="0" smtClean="0">
                <a:solidFill>
                  <a:schemeClr val="tx1"/>
                </a:solidFill>
              </a:rPr>
              <a:t> </a:t>
            </a:r>
          </a:p>
          <a:p>
            <a:pPr algn="just"/>
            <a:endParaRPr lang="fr-FR" sz="500" dirty="0">
              <a:solidFill>
                <a:schemeClr val="tx1"/>
              </a:solidFill>
            </a:endParaRPr>
          </a:p>
        </p:txBody>
      </p:sp>
    </p:spTree>
    <p:extLst>
      <p:ext uri="{BB962C8B-B14F-4D97-AF65-F5344CB8AC3E}">
        <p14:creationId xmlns:p14="http://schemas.microsoft.com/office/powerpoint/2010/main" val="2053459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72352" y="250213"/>
            <a:ext cx="9456230" cy="516042"/>
          </a:xfrm>
        </p:spPr>
        <p:txBody>
          <a:bodyPr>
            <a:normAutofit/>
          </a:bodyPr>
          <a:lstStyle/>
          <a:p>
            <a:pPr algn="ctr"/>
            <a:r>
              <a:rPr lang="fr-FR" sz="2400" b="1" dirty="0"/>
              <a:t>Approches de la Stratégie de communication</a:t>
            </a:r>
            <a:r>
              <a:rPr lang="fr-FR" sz="2400" b="1" dirty="0" smtClean="0"/>
              <a:t> </a:t>
            </a:r>
            <a:r>
              <a:rPr lang="fr-FR" sz="2400" b="1" dirty="0"/>
              <a:t>du PROCASEF</a:t>
            </a:r>
            <a:r>
              <a:rPr lang="fr-FR" sz="2400" b="1" dirty="0" smtClean="0"/>
              <a:t>  </a:t>
            </a:r>
            <a:endParaRPr lang="ko-KR" altLang="en-US" sz="2400" b="1" dirty="0"/>
          </a:p>
        </p:txBody>
      </p:sp>
      <p:sp>
        <p:nvSpPr>
          <p:cNvPr id="5" name="Rectangle 4"/>
          <p:cNvSpPr/>
          <p:nvPr/>
        </p:nvSpPr>
        <p:spPr>
          <a:xfrm>
            <a:off x="2698327" y="911827"/>
            <a:ext cx="8858895" cy="960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8" name="Rectangle 7"/>
          <p:cNvSpPr/>
          <p:nvPr/>
        </p:nvSpPr>
        <p:spPr>
          <a:xfrm>
            <a:off x="2812045" y="6505575"/>
            <a:ext cx="8631461" cy="784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10" name="TextBox 9"/>
          <p:cNvSpPr txBox="1"/>
          <p:nvPr/>
        </p:nvSpPr>
        <p:spPr>
          <a:xfrm>
            <a:off x="2135874" y="1044046"/>
            <a:ext cx="9729185" cy="4801314"/>
          </a:xfrm>
          <a:prstGeom prst="rect">
            <a:avLst/>
          </a:prstGeom>
          <a:noFill/>
        </p:spPr>
        <p:txBody>
          <a:bodyPr wrap="square" rtlCol="0">
            <a:spAutoFit/>
          </a:bodyPr>
          <a:lstStyle/>
          <a:p>
            <a:endParaRPr lang="fr-FR" sz="800" b="1" dirty="0" smtClean="0"/>
          </a:p>
          <a:p>
            <a:pPr algn="just"/>
            <a:r>
              <a:rPr lang="fr-FR" dirty="0"/>
              <a:t>L’atteinte des meilleurs résultats se base sur des interventions combinant plusieurs approches pour toucher le maximum de cibles. Ainsi, la présente stratégie aura recours aux approches développées ci-dessous</a:t>
            </a:r>
            <a:r>
              <a:rPr lang="fr-FR" dirty="0" smtClean="0"/>
              <a:t>.</a:t>
            </a:r>
            <a:r>
              <a:rPr lang="fr-FR" b="1" dirty="0" smtClean="0"/>
              <a:t> </a:t>
            </a:r>
            <a:endParaRPr lang="fr-FR" b="1" dirty="0"/>
          </a:p>
          <a:p>
            <a:pPr algn="just"/>
            <a:endParaRPr lang="fr-FR" sz="1000" dirty="0" smtClean="0"/>
          </a:p>
          <a:p>
            <a:pPr lvl="0" algn="just"/>
            <a:r>
              <a:rPr lang="fr-FR" dirty="0"/>
              <a:t>La </a:t>
            </a:r>
            <a:r>
              <a:rPr lang="fr-FR" b="1" u="sng" dirty="0"/>
              <a:t>communication de masse</a:t>
            </a:r>
            <a:r>
              <a:rPr lang="fr-FR" dirty="0"/>
              <a:t> utilisant les radios privées, les télévisions publiques et privées, les radios communautaires, les supports écrits, les sites Internet, les réseaux sociaux afin d’apporter une compréhension commune sur les choix opérés</a:t>
            </a:r>
            <a:r>
              <a:rPr lang="fr-FR" dirty="0" smtClean="0"/>
              <a:t>.</a:t>
            </a:r>
          </a:p>
          <a:p>
            <a:pPr lvl="0" algn="just"/>
            <a:endParaRPr lang="fr-FR" sz="800" dirty="0"/>
          </a:p>
          <a:p>
            <a:pPr lvl="0" algn="just"/>
            <a:r>
              <a:rPr lang="fr-FR" dirty="0"/>
              <a:t>La </a:t>
            </a:r>
            <a:r>
              <a:rPr lang="fr-FR" b="1" u="sng" dirty="0"/>
              <a:t>communication de mobilisation sociale</a:t>
            </a:r>
            <a:r>
              <a:rPr lang="fr-FR" dirty="0"/>
              <a:t> à travers la communication interpersonnelle (CIP), les rencontres, séminaires, les évènements sociaux, les campagnes d’information ciblées sur les opportunités développées par le programme</a:t>
            </a:r>
            <a:r>
              <a:rPr lang="fr-FR" dirty="0" smtClean="0"/>
              <a:t>.</a:t>
            </a:r>
          </a:p>
          <a:p>
            <a:pPr lvl="0" algn="just"/>
            <a:endParaRPr lang="fr-FR" dirty="0"/>
          </a:p>
          <a:p>
            <a:pPr lvl="0" algn="just"/>
            <a:r>
              <a:rPr lang="fr-FR" dirty="0"/>
              <a:t>La </a:t>
            </a:r>
            <a:r>
              <a:rPr lang="fr-FR" b="1" u="sng" dirty="0"/>
              <a:t>communication d’engagement et de plaidoyer</a:t>
            </a:r>
            <a:r>
              <a:rPr lang="fr-FR" dirty="0"/>
              <a:t> pour amener les décideurs politiques, institutionnels et communautaires à s’engager en faveur de la gestion durable du foncier, </a:t>
            </a:r>
            <a:r>
              <a:rPr lang="fr-SN" dirty="0"/>
              <a:t>par la production de supports d’information, le déploiement de l’accès aux informations de qualité, surtout pour les élus locaux et l’utilisation des TIC, éléments clés pour positionner les thématiques et résultats majeurs du PROCASEF.</a:t>
            </a:r>
            <a:endParaRPr lang="fr-FR" dirty="0"/>
          </a:p>
        </p:txBody>
      </p:sp>
    </p:spTree>
    <p:extLst>
      <p:ext uri="{BB962C8B-B14F-4D97-AF65-F5344CB8AC3E}">
        <p14:creationId xmlns:p14="http://schemas.microsoft.com/office/powerpoint/2010/main" val="2580648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72352" y="250213"/>
            <a:ext cx="9456230" cy="516042"/>
          </a:xfrm>
        </p:spPr>
        <p:txBody>
          <a:bodyPr>
            <a:normAutofit/>
          </a:bodyPr>
          <a:lstStyle/>
          <a:p>
            <a:pPr algn="ctr"/>
            <a:r>
              <a:rPr lang="fr-FR" sz="2400" b="1" dirty="0"/>
              <a:t>D</a:t>
            </a:r>
            <a:r>
              <a:rPr lang="fr-FR" sz="2400" b="1" dirty="0" smtClean="0"/>
              <a:t>éclinaison </a:t>
            </a:r>
            <a:r>
              <a:rPr lang="fr-FR" sz="2400" b="1" dirty="0"/>
              <a:t>de la stratégie de communication</a:t>
            </a:r>
            <a:r>
              <a:rPr lang="fr-FR" sz="2400" b="1" dirty="0" smtClean="0"/>
              <a:t> du </a:t>
            </a:r>
            <a:r>
              <a:rPr lang="fr-FR" sz="2400" b="1" dirty="0"/>
              <a:t>PROCASEF</a:t>
            </a:r>
            <a:r>
              <a:rPr lang="fr-FR" sz="2400" b="1" dirty="0" smtClean="0"/>
              <a:t>  </a:t>
            </a:r>
            <a:endParaRPr lang="ko-KR" altLang="en-US" sz="2400" b="1" dirty="0"/>
          </a:p>
        </p:txBody>
      </p:sp>
      <p:sp>
        <p:nvSpPr>
          <p:cNvPr id="5" name="Rectangle 4"/>
          <p:cNvSpPr/>
          <p:nvPr/>
        </p:nvSpPr>
        <p:spPr>
          <a:xfrm>
            <a:off x="2698327" y="911827"/>
            <a:ext cx="8858895" cy="960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8" name="Rectangle 7"/>
          <p:cNvSpPr/>
          <p:nvPr/>
        </p:nvSpPr>
        <p:spPr>
          <a:xfrm>
            <a:off x="2812045" y="6505575"/>
            <a:ext cx="8631461" cy="784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ko-KR" altLang="en-US" sz="2400" dirty="0"/>
          </a:p>
        </p:txBody>
      </p:sp>
      <p:sp>
        <p:nvSpPr>
          <p:cNvPr id="10" name="TextBox 9"/>
          <p:cNvSpPr txBox="1"/>
          <p:nvPr/>
        </p:nvSpPr>
        <p:spPr>
          <a:xfrm>
            <a:off x="2135874" y="1044046"/>
            <a:ext cx="9729185" cy="4678204"/>
          </a:xfrm>
          <a:prstGeom prst="rect">
            <a:avLst/>
          </a:prstGeom>
          <a:noFill/>
        </p:spPr>
        <p:txBody>
          <a:bodyPr wrap="square" rtlCol="0">
            <a:spAutoFit/>
          </a:bodyPr>
          <a:lstStyle/>
          <a:p>
            <a:endParaRPr lang="fr-FR" sz="800" b="1" dirty="0" smtClean="0"/>
          </a:p>
          <a:p>
            <a:pPr marL="285750" indent="-285750" algn="just">
              <a:buFont typeface="Wingdings" panose="05000000000000000000" pitchFamily="2" charset="2"/>
              <a:buChar char="§"/>
            </a:pPr>
            <a:r>
              <a:rPr lang="fr-FR" dirty="0"/>
              <a:t>Au </a:t>
            </a:r>
            <a:r>
              <a:rPr lang="fr-FR" b="1" u="sng" dirty="0"/>
              <a:t>niveau national</a:t>
            </a:r>
            <a:r>
              <a:rPr lang="fr-FR" dirty="0"/>
              <a:t>, la stratégie de communication se conçoit de manière que le PROCASEF, en sa qualité de Programme de développement de l’Etat, soit en pole position. </a:t>
            </a:r>
            <a:r>
              <a:rPr lang="fr-FR" dirty="0" smtClean="0"/>
              <a:t>Le </a:t>
            </a:r>
            <a:r>
              <a:rPr lang="fr-FR" dirty="0"/>
              <a:t>PROCASEF devra, de par ses résultats, être en première ligne. </a:t>
            </a:r>
            <a:r>
              <a:rPr lang="fr-FR" dirty="0" smtClean="0"/>
              <a:t>Spécifiquement, le ministre (au besoin, le Coordonnateur techniques, les différents Experts, ou toute autre personne ressource habilitée) porte l’essentiel des initiatives de communication institutionnelle. Subséquemment, les spécialistes, en fonction des thématiques, se positionneront pour des éclairages technique et scientifique.</a:t>
            </a:r>
          </a:p>
          <a:p>
            <a:pPr marL="171450" indent="-171450" algn="just">
              <a:buFont typeface="Wingdings" panose="05000000000000000000" pitchFamily="2" charset="2"/>
              <a:buChar char="§"/>
            </a:pPr>
            <a:endParaRPr lang="fr-FR" sz="1000" dirty="0"/>
          </a:p>
          <a:p>
            <a:pPr marL="285750" lvl="0" indent="-285750" algn="just">
              <a:buFont typeface="Wingdings" panose="05000000000000000000" pitchFamily="2" charset="2"/>
              <a:buChar char="§"/>
            </a:pPr>
            <a:r>
              <a:rPr lang="fr-FR" dirty="0"/>
              <a:t>Au </a:t>
            </a:r>
            <a:r>
              <a:rPr lang="fr-FR" b="1" u="sng" dirty="0"/>
              <a:t>niveau régional et local</a:t>
            </a:r>
            <a:r>
              <a:rPr lang="fr-FR" dirty="0"/>
              <a:t>, il s’agira d’accompagner les acteurs des territoires (relais) à rendre visibles les résultats du PROCASEF. Il y aura une délégation de responsabilité aux acteurs territoriaux. </a:t>
            </a:r>
            <a:endParaRPr lang="fr-FR" dirty="0" smtClean="0"/>
          </a:p>
          <a:p>
            <a:pPr lvl="0" algn="just"/>
            <a:endParaRPr lang="fr-SN" sz="1000" dirty="0"/>
          </a:p>
          <a:p>
            <a:pPr algn="just"/>
            <a:r>
              <a:rPr lang="fr-FR" dirty="0"/>
              <a:t>Pour assurer une cohérence de la communication au niveau du Programme, le Coordonnateur national du Programme devra jouer, en relation avec la Responsable en communication, le rôle de superviseur de la démarche de communication.  En outre, une parfaite synchronisation entre le niveau national et régional devra s’observer. </a:t>
            </a:r>
          </a:p>
          <a:p>
            <a:pPr lvl="0" algn="just"/>
            <a:endParaRPr lang="fr-FR" dirty="0"/>
          </a:p>
        </p:txBody>
      </p:sp>
    </p:spTree>
    <p:extLst>
      <p:ext uri="{BB962C8B-B14F-4D97-AF65-F5344CB8AC3E}">
        <p14:creationId xmlns:p14="http://schemas.microsoft.com/office/powerpoint/2010/main" val="2204185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1917</TotalTime>
  <Words>571</Words>
  <Application>Microsoft Office PowerPoint</Application>
  <PresentationFormat>Grand écran</PresentationFormat>
  <Paragraphs>93</Paragraphs>
  <Slides>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맑은 고딕</vt:lpstr>
      <vt:lpstr>Arial</vt:lpstr>
      <vt:lpstr>HY그래픽M</vt:lpstr>
      <vt:lpstr>Trebuchet MS</vt:lpstr>
      <vt:lpstr>Wingdings</vt:lpstr>
      <vt:lpstr>Wingdings 3</vt:lpstr>
      <vt:lpstr>Facette</vt:lpstr>
      <vt:lpstr>Présentation PowerPoint</vt:lpstr>
      <vt:lpstr>Positionnement stratégique de la communication du PROCASEF</vt:lpstr>
      <vt:lpstr>Positionnement stratégique de la communication du PROCASEF</vt:lpstr>
      <vt:lpstr>Axes de communication du PROCASEF  </vt:lpstr>
      <vt:lpstr>Axes de communication du PROCASEF  </vt:lpstr>
      <vt:lpstr>Axes de communication du PROCASEF  </vt:lpstr>
      <vt:lpstr>Axes de communication du PROCASEF  </vt:lpstr>
      <vt:lpstr>Approches de la Stratégie de communication du PROCASEF  </vt:lpstr>
      <vt:lpstr>Déclinaison de la stratégie de communication du PROCASEF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OBJECTIFS DE LA MISSION</dc:title>
  <dc:creator>Chef d'équipe</dc:creator>
  <cp:lastModifiedBy>Chef d'équipe</cp:lastModifiedBy>
  <cp:revision>89</cp:revision>
  <dcterms:created xsi:type="dcterms:W3CDTF">2022-05-12T22:57:01Z</dcterms:created>
  <dcterms:modified xsi:type="dcterms:W3CDTF">2022-10-20T16:10:25Z</dcterms:modified>
</cp:coreProperties>
</file>