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4"/>
    <p:sldMasterId id="2147483728" r:id="rId5"/>
  </p:sldMasterIdLst>
  <p:notesMasterIdLst>
    <p:notesMasterId r:id="rId29"/>
  </p:notesMasterIdLst>
  <p:sldIdLst>
    <p:sldId id="256" r:id="rId6"/>
    <p:sldId id="980" r:id="rId7"/>
    <p:sldId id="981" r:id="rId8"/>
    <p:sldId id="258" r:id="rId9"/>
    <p:sldId id="979" r:id="rId10"/>
    <p:sldId id="267" r:id="rId11"/>
    <p:sldId id="997" r:id="rId12"/>
    <p:sldId id="279" r:id="rId13"/>
    <p:sldId id="280" r:id="rId14"/>
    <p:sldId id="984" r:id="rId15"/>
    <p:sldId id="995" r:id="rId16"/>
    <p:sldId id="985" r:id="rId17"/>
    <p:sldId id="974" r:id="rId18"/>
    <p:sldId id="263" r:id="rId19"/>
    <p:sldId id="270" r:id="rId20"/>
    <p:sldId id="999" r:id="rId21"/>
    <p:sldId id="996" r:id="rId22"/>
    <p:sldId id="992" r:id="rId23"/>
    <p:sldId id="993" r:id="rId24"/>
    <p:sldId id="994" r:id="rId25"/>
    <p:sldId id="989" r:id="rId26"/>
    <p:sldId id="990" r:id="rId27"/>
    <p:sldId id="99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9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usseynou NIANG" initials="ON" lastIdx="1" clrIdx="0">
    <p:extLst>
      <p:ext uri="{19B8F6BF-5375-455C-9EA6-DF929625EA0E}">
        <p15:presenceInfo xmlns:p15="http://schemas.microsoft.com/office/powerpoint/2012/main" userId="S::oniang@dgid.sn::1e6b3aae-1a08-4ef0-a703-38a5392bb4a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EE9524"/>
    <a:srgbClr val="7155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showGuides="1">
      <p:cViewPr varScale="1">
        <p:scale>
          <a:sx n="73" d="100"/>
          <a:sy n="73" d="100"/>
        </p:scale>
        <p:origin x="618" y="72"/>
      </p:cViewPr>
      <p:guideLst>
        <p:guide orient="horz" pos="2160"/>
        <p:guide pos="3840"/>
        <p:guide pos="39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4D65DE-6512-C647-8A77-48183C698FB0}"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fr-FR"/>
        </a:p>
      </dgm:t>
    </dgm:pt>
    <dgm:pt modelId="{116FC484-5FAC-814B-978F-B55ED4D1E888}">
      <dgm:prSet custT="1">
        <dgm: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dgm:style>
      </dgm:prSet>
      <dgm:spPr>
        <a:solidFill>
          <a:srgbClr val="7030A0"/>
        </a:solidFill>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fr-FR" sz="1000" dirty="0"/>
            <a:t> Communes </a:t>
          </a:r>
          <a:r>
            <a:rPr lang="fr-SN" sz="1000" b="0" i="0" dirty="0"/>
            <a:t>périurbaines</a:t>
          </a:r>
          <a:r>
            <a:rPr lang="fr-FR" sz="1000" dirty="0"/>
            <a:t> de Dakar</a:t>
          </a:r>
          <a:endParaRPr lang="fr-SN" sz="1000" dirty="0"/>
        </a:p>
      </dgm:t>
    </dgm:pt>
    <dgm:pt modelId="{6B43E25E-7277-154A-A4B1-85EE19109BA4}" type="parTrans" cxnId="{CF6820A0-C3EA-FF48-939C-384B4A919764}">
      <dgm:prSet/>
      <dgm:spPr/>
      <dgm:t>
        <a:bodyPr/>
        <a:lstStyle/>
        <a:p>
          <a:endParaRPr lang="fr-FR" sz="2800"/>
        </a:p>
      </dgm:t>
    </dgm:pt>
    <dgm:pt modelId="{0D4562A2-0BB2-C049-BF81-13E33B142020}" type="sibTrans" cxnId="{CF6820A0-C3EA-FF48-939C-384B4A919764}">
      <dgm:prSet/>
      <dgm:spPr/>
      <dgm:t>
        <a:bodyPr/>
        <a:lstStyle/>
        <a:p>
          <a:endParaRPr lang="fr-FR" sz="2800"/>
        </a:p>
      </dgm:t>
    </dgm:pt>
    <dgm:pt modelId="{45AE7366-4211-EB4F-AC29-E567A227EB73}">
      <dgm:prSet custT="1">
        <dgm: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dgm:style>
      </dgm:prSet>
      <dgm:spPr>
        <a:solidFill>
          <a:srgbClr val="7030A0"/>
        </a:solidFill>
        <a:scene3d>
          <a:camera prst="orthographicFront">
            <a:rot lat="0" lon="0" rev="0"/>
          </a:camera>
          <a:lightRig rig="contrasting" dir="t">
            <a:rot lat="0" lon="0" rev="1200000"/>
          </a:lightRig>
        </a:scene3d>
        <a:sp3d contourW="19050" prstMaterial="metal">
          <a:bevelT w="88900" h="203200"/>
          <a:bevelB w="165100" h="254000"/>
        </a:sp3d>
      </dgm:spPr>
      <dgm:t>
        <a:bodyPr/>
        <a:lstStyle/>
        <a:p>
          <a:r>
            <a:rPr lang="fr-FR" sz="1000" dirty="0"/>
            <a:t>  Zone des </a:t>
          </a:r>
          <a:r>
            <a:rPr lang="fr-FR" sz="1000" dirty="0" err="1"/>
            <a:t>Niayes</a:t>
          </a:r>
          <a:r>
            <a:rPr lang="fr-FR" sz="1000" dirty="0"/>
            <a:t> , Petite cote </a:t>
          </a:r>
          <a:endParaRPr lang="fr-SN" sz="1000" dirty="0"/>
        </a:p>
      </dgm:t>
    </dgm:pt>
    <dgm:pt modelId="{56F34405-EC9C-3249-B2F8-1493C694FB2B}" type="parTrans" cxnId="{60C6A57D-E4F1-BC42-857C-225D0ABF26A5}">
      <dgm:prSet/>
      <dgm:spPr/>
      <dgm:t>
        <a:bodyPr/>
        <a:lstStyle/>
        <a:p>
          <a:endParaRPr lang="fr-FR" sz="2800"/>
        </a:p>
      </dgm:t>
    </dgm:pt>
    <dgm:pt modelId="{DA343210-8A80-8B41-B4A0-27B52B42EAE5}" type="sibTrans" cxnId="{60C6A57D-E4F1-BC42-857C-225D0ABF26A5}">
      <dgm:prSet/>
      <dgm:spPr/>
      <dgm:t>
        <a:bodyPr/>
        <a:lstStyle/>
        <a:p>
          <a:endParaRPr lang="fr-FR" sz="2800"/>
        </a:p>
      </dgm:t>
    </dgm:pt>
    <dgm:pt modelId="{87BF63CE-E8AF-6F4E-903F-D846E91F3EFD}" type="pres">
      <dgm:prSet presAssocID="{DD4D65DE-6512-C647-8A77-48183C698FB0}" presName="linear" presStyleCnt="0">
        <dgm:presLayoutVars>
          <dgm:animLvl val="lvl"/>
          <dgm:resizeHandles val="exact"/>
        </dgm:presLayoutVars>
      </dgm:prSet>
      <dgm:spPr/>
      <dgm:t>
        <a:bodyPr/>
        <a:lstStyle/>
        <a:p>
          <a:endParaRPr lang="fr-FR"/>
        </a:p>
      </dgm:t>
    </dgm:pt>
    <dgm:pt modelId="{FF84CE76-A515-5E4E-9E68-1FBCEF38D186}" type="pres">
      <dgm:prSet presAssocID="{116FC484-5FAC-814B-978F-B55ED4D1E888}" presName="parentText" presStyleLbl="node1" presStyleIdx="0" presStyleCnt="2" custLinFactNeighborY="-74789">
        <dgm:presLayoutVars>
          <dgm:chMax val="0"/>
          <dgm:bulletEnabled val="1"/>
        </dgm:presLayoutVars>
      </dgm:prSet>
      <dgm:spPr>
        <a:xfrm>
          <a:off x="0" y="235"/>
          <a:ext cx="1743519" cy="184806"/>
        </a:xfrm>
        <a:prstGeom prst="roundRect">
          <a:avLst/>
        </a:prstGeom>
      </dgm:spPr>
      <dgm:t>
        <a:bodyPr/>
        <a:lstStyle/>
        <a:p>
          <a:endParaRPr lang="fr-FR"/>
        </a:p>
      </dgm:t>
    </dgm:pt>
    <dgm:pt modelId="{A87826C6-217A-3C49-97C0-8DA84386CAB6}" type="pres">
      <dgm:prSet presAssocID="{0D4562A2-0BB2-C049-BF81-13E33B142020}" presName="spacer" presStyleCnt="0"/>
      <dgm:spPr/>
    </dgm:pt>
    <dgm:pt modelId="{7CDB69D8-6F6D-904B-90FE-0944A559AD32}" type="pres">
      <dgm:prSet presAssocID="{45AE7366-4211-EB4F-AC29-E567A227EB73}" presName="parentText" presStyleLbl="node1" presStyleIdx="1" presStyleCnt="2">
        <dgm:presLayoutVars>
          <dgm:chMax val="0"/>
          <dgm:bulletEnabled val="1"/>
        </dgm:presLayoutVars>
      </dgm:prSet>
      <dgm:spPr>
        <a:xfrm>
          <a:off x="0" y="196137"/>
          <a:ext cx="1743519" cy="184806"/>
        </a:xfrm>
        <a:prstGeom prst="roundRect">
          <a:avLst/>
        </a:prstGeom>
      </dgm:spPr>
      <dgm:t>
        <a:bodyPr/>
        <a:lstStyle/>
        <a:p>
          <a:endParaRPr lang="fr-FR"/>
        </a:p>
      </dgm:t>
    </dgm:pt>
  </dgm:ptLst>
  <dgm:cxnLst>
    <dgm:cxn modelId="{946A1600-4447-594F-BE42-C4A3C5B734C5}" type="presOf" srcId="{45AE7366-4211-EB4F-AC29-E567A227EB73}" destId="{7CDB69D8-6F6D-904B-90FE-0944A559AD32}" srcOrd="0" destOrd="0" presId="urn:microsoft.com/office/officeart/2005/8/layout/vList2"/>
    <dgm:cxn modelId="{60C6A57D-E4F1-BC42-857C-225D0ABF26A5}" srcId="{DD4D65DE-6512-C647-8A77-48183C698FB0}" destId="{45AE7366-4211-EB4F-AC29-E567A227EB73}" srcOrd="1" destOrd="0" parTransId="{56F34405-EC9C-3249-B2F8-1493C694FB2B}" sibTransId="{DA343210-8A80-8B41-B4A0-27B52B42EAE5}"/>
    <dgm:cxn modelId="{CF6820A0-C3EA-FF48-939C-384B4A919764}" srcId="{DD4D65DE-6512-C647-8A77-48183C698FB0}" destId="{116FC484-5FAC-814B-978F-B55ED4D1E888}" srcOrd="0" destOrd="0" parTransId="{6B43E25E-7277-154A-A4B1-85EE19109BA4}" sibTransId="{0D4562A2-0BB2-C049-BF81-13E33B142020}"/>
    <dgm:cxn modelId="{72E53034-D1CE-D249-B992-FA187CFEEDDC}" type="presOf" srcId="{116FC484-5FAC-814B-978F-B55ED4D1E888}" destId="{FF84CE76-A515-5E4E-9E68-1FBCEF38D186}" srcOrd="0" destOrd="0" presId="urn:microsoft.com/office/officeart/2005/8/layout/vList2"/>
    <dgm:cxn modelId="{EBBB1E83-1A7C-204B-8267-E216FCF73478}" type="presOf" srcId="{DD4D65DE-6512-C647-8A77-48183C698FB0}" destId="{87BF63CE-E8AF-6F4E-903F-D846E91F3EFD}" srcOrd="0" destOrd="0" presId="urn:microsoft.com/office/officeart/2005/8/layout/vList2"/>
    <dgm:cxn modelId="{0CA345E4-8206-2A46-9373-AD2E9DD34E29}" type="presParOf" srcId="{87BF63CE-E8AF-6F4E-903F-D846E91F3EFD}" destId="{FF84CE76-A515-5E4E-9E68-1FBCEF38D186}" srcOrd="0" destOrd="0" presId="urn:microsoft.com/office/officeart/2005/8/layout/vList2"/>
    <dgm:cxn modelId="{357B892B-5AAA-304A-879D-5BBFD4233265}" type="presParOf" srcId="{87BF63CE-E8AF-6F4E-903F-D846E91F3EFD}" destId="{A87826C6-217A-3C49-97C0-8DA84386CAB6}" srcOrd="1" destOrd="0" presId="urn:microsoft.com/office/officeart/2005/8/layout/vList2"/>
    <dgm:cxn modelId="{0CCE9971-AB8F-4A4A-8E72-7BC2D5B9BAC4}" type="presParOf" srcId="{87BF63CE-E8AF-6F4E-903F-D846E91F3EFD}" destId="{7CDB69D8-6F6D-904B-90FE-0944A559AD3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4CE76-A515-5E4E-9E68-1FBCEF38D186}">
      <dsp:nvSpPr>
        <dsp:cNvPr id="0" name=""/>
        <dsp:cNvSpPr/>
      </dsp:nvSpPr>
      <dsp:spPr>
        <a:xfrm>
          <a:off x="0" y="0"/>
          <a:ext cx="2000158" cy="283165"/>
        </a:xfrm>
        <a:prstGeom prst="roundRect">
          <a:avLst/>
        </a:prstGeom>
        <a:solidFill>
          <a:srgbClr val="7030A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fr-FR" sz="1000" kern="1200" dirty="0"/>
            <a:t> Communes </a:t>
          </a:r>
          <a:r>
            <a:rPr lang="fr-SN" sz="1000" b="0" i="0" kern="1200" dirty="0"/>
            <a:t>périurbaines</a:t>
          </a:r>
          <a:r>
            <a:rPr lang="fr-FR" sz="1000" kern="1200" dirty="0"/>
            <a:t> de Dakar</a:t>
          </a:r>
          <a:endParaRPr lang="fr-SN" sz="1000" kern="1200" dirty="0"/>
        </a:p>
      </dsp:txBody>
      <dsp:txXfrm>
        <a:off x="13823" y="13823"/>
        <a:ext cx="1972512" cy="255519"/>
      </dsp:txXfrm>
    </dsp:sp>
    <dsp:sp modelId="{7CDB69D8-6F6D-904B-90FE-0944A559AD32}">
      <dsp:nvSpPr>
        <dsp:cNvPr id="0" name=""/>
        <dsp:cNvSpPr/>
      </dsp:nvSpPr>
      <dsp:spPr>
        <a:xfrm>
          <a:off x="0" y="293820"/>
          <a:ext cx="2000158" cy="283165"/>
        </a:xfrm>
        <a:prstGeom prst="roundRect">
          <a:avLst/>
        </a:prstGeom>
        <a:solidFill>
          <a:srgbClr val="7030A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dsp:style>
      <dsp:txBody>
        <a:bodyPr spcFirstLastPara="0" vert="horz" wrap="square" lIns="38100" tIns="38100" rIns="38100" bIns="38100" numCol="1" spcCol="1270" anchor="ctr" anchorCtr="0">
          <a:noAutofit/>
        </a:bodyPr>
        <a:lstStyle/>
        <a:p>
          <a:pPr lvl="0" algn="l" defTabSz="444500">
            <a:lnSpc>
              <a:spcPct val="90000"/>
            </a:lnSpc>
            <a:spcBef>
              <a:spcPct val="0"/>
            </a:spcBef>
            <a:spcAft>
              <a:spcPct val="35000"/>
            </a:spcAft>
          </a:pPr>
          <a:r>
            <a:rPr lang="fr-FR" sz="1000" kern="1200" dirty="0"/>
            <a:t>  Zone des </a:t>
          </a:r>
          <a:r>
            <a:rPr lang="fr-FR" sz="1000" kern="1200" dirty="0" err="1"/>
            <a:t>Niayes</a:t>
          </a:r>
          <a:r>
            <a:rPr lang="fr-FR" sz="1000" kern="1200" dirty="0"/>
            <a:t> , Petite cote </a:t>
          </a:r>
          <a:endParaRPr lang="fr-SN" sz="1000" kern="1200" dirty="0"/>
        </a:p>
      </dsp:txBody>
      <dsp:txXfrm>
        <a:off x="13823" y="307643"/>
        <a:ext cx="1972512" cy="25551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C805A8-E435-624B-BD34-FD049125B896}" type="datetimeFigureOut">
              <a:rPr lang="fr-FR" smtClean="0"/>
              <a:t>02/12/2021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1069F5-D28F-964C-BDD2-0F74FD01E004}" type="slidenum">
              <a:rPr lang="fr-FR" smtClean="0"/>
              <a:t>‹N°›</a:t>
            </a:fld>
            <a:endParaRPr lang="fr-FR"/>
          </a:p>
        </p:txBody>
      </p:sp>
    </p:spTree>
    <p:extLst>
      <p:ext uri="{BB962C8B-B14F-4D97-AF65-F5344CB8AC3E}">
        <p14:creationId xmlns:p14="http://schemas.microsoft.com/office/powerpoint/2010/main" val="2042870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86AFDFE-F0F8-4C62-8598-B3BB3A01B36D}" type="slidenum">
              <a:rPr lang="en-IN" smtClean="0"/>
              <a:t>13</a:t>
            </a:fld>
            <a:endParaRPr lang="en-IN"/>
          </a:p>
        </p:txBody>
      </p:sp>
    </p:spTree>
    <p:extLst>
      <p:ext uri="{BB962C8B-B14F-4D97-AF65-F5344CB8AC3E}">
        <p14:creationId xmlns:p14="http://schemas.microsoft.com/office/powerpoint/2010/main" val="337644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39A799D-53D4-4A05-898A-FA8AD509680F}"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2EA89-F7A0-48E6-94F3-B1013664364F}" type="slidenum">
              <a:rPr lang="en-US" smtClean="0"/>
              <a:t>‹N°›</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6579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39A799D-53D4-4A05-898A-FA8AD509680F}"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2EA89-F7A0-48E6-94F3-B1013664364F}" type="slidenum">
              <a:rPr lang="en-US" smtClean="0"/>
              <a:t>‹N°›</a:t>
            </a:fld>
            <a:endParaRPr lang="en-US"/>
          </a:p>
        </p:txBody>
      </p:sp>
    </p:spTree>
    <p:extLst>
      <p:ext uri="{BB962C8B-B14F-4D97-AF65-F5344CB8AC3E}">
        <p14:creationId xmlns:p14="http://schemas.microsoft.com/office/powerpoint/2010/main" val="2254897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39A799D-53D4-4A05-898A-FA8AD509680F}"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2EA89-F7A0-48E6-94F3-B1013664364F}" type="slidenum">
              <a:rPr lang="en-US" smtClean="0"/>
              <a:t>‹N°›</a:t>
            </a:fld>
            <a:endParaRPr lang="en-US"/>
          </a:p>
        </p:txBody>
      </p:sp>
    </p:spTree>
    <p:extLst>
      <p:ext uri="{BB962C8B-B14F-4D97-AF65-F5344CB8AC3E}">
        <p14:creationId xmlns:p14="http://schemas.microsoft.com/office/powerpoint/2010/main" val="4284988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9AE84548-7DE8-47DE-8165-A74D8D25ADBC}" type="datetimeFigureOut">
              <a:rPr lang="fr-FR" smtClean="0"/>
              <a:t>02/12/2021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53C5288-1364-47A8-887F-2D52F436706C}" type="slidenum">
              <a:rPr lang="fr-FR" smtClean="0"/>
              <a:t>‹N°›</a:t>
            </a:fld>
            <a:endParaRPr lang="fr-FR"/>
          </a:p>
        </p:txBody>
      </p:sp>
    </p:spTree>
    <p:extLst>
      <p:ext uri="{BB962C8B-B14F-4D97-AF65-F5344CB8AC3E}">
        <p14:creationId xmlns:p14="http://schemas.microsoft.com/office/powerpoint/2010/main" val="1862154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AE84548-7DE8-47DE-8165-A74D8D25ADBC}" type="datetimeFigureOut">
              <a:rPr lang="fr-FR" smtClean="0"/>
              <a:t>02/12/2021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53C5288-1364-47A8-887F-2D52F436706C}" type="slidenum">
              <a:rPr lang="fr-FR" smtClean="0"/>
              <a:t>‹N°›</a:t>
            </a:fld>
            <a:endParaRPr lang="fr-FR"/>
          </a:p>
        </p:txBody>
      </p:sp>
    </p:spTree>
    <p:extLst>
      <p:ext uri="{BB962C8B-B14F-4D97-AF65-F5344CB8AC3E}">
        <p14:creationId xmlns:p14="http://schemas.microsoft.com/office/powerpoint/2010/main" val="1851391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9AE84548-7DE8-47DE-8165-A74D8D25ADBC}" type="datetimeFigureOut">
              <a:rPr lang="fr-FR" smtClean="0"/>
              <a:t>02/12/2021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53C5288-1364-47A8-887F-2D52F436706C}" type="slidenum">
              <a:rPr lang="fr-FR" smtClean="0"/>
              <a:t>‹N°›</a:t>
            </a:fld>
            <a:endParaRPr lang="fr-FR"/>
          </a:p>
        </p:txBody>
      </p:sp>
    </p:spTree>
    <p:extLst>
      <p:ext uri="{BB962C8B-B14F-4D97-AF65-F5344CB8AC3E}">
        <p14:creationId xmlns:p14="http://schemas.microsoft.com/office/powerpoint/2010/main" val="3736420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9AE84548-7DE8-47DE-8165-A74D8D25ADBC}" type="datetimeFigureOut">
              <a:rPr lang="fr-FR" smtClean="0"/>
              <a:t>02/12/2021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53C5288-1364-47A8-887F-2D52F436706C}" type="slidenum">
              <a:rPr lang="fr-FR" smtClean="0"/>
              <a:t>‹N°›</a:t>
            </a:fld>
            <a:endParaRPr lang="fr-FR"/>
          </a:p>
        </p:txBody>
      </p:sp>
    </p:spTree>
    <p:extLst>
      <p:ext uri="{BB962C8B-B14F-4D97-AF65-F5344CB8AC3E}">
        <p14:creationId xmlns:p14="http://schemas.microsoft.com/office/powerpoint/2010/main" val="3234582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9AE84548-7DE8-47DE-8165-A74D8D25ADBC}" type="datetimeFigureOut">
              <a:rPr lang="fr-FR" smtClean="0"/>
              <a:t>02/12/2021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53C5288-1364-47A8-887F-2D52F436706C}" type="slidenum">
              <a:rPr lang="fr-FR" smtClean="0"/>
              <a:t>‹N°›</a:t>
            </a:fld>
            <a:endParaRPr lang="fr-FR"/>
          </a:p>
        </p:txBody>
      </p:sp>
    </p:spTree>
    <p:extLst>
      <p:ext uri="{BB962C8B-B14F-4D97-AF65-F5344CB8AC3E}">
        <p14:creationId xmlns:p14="http://schemas.microsoft.com/office/powerpoint/2010/main" val="3340100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9AE84548-7DE8-47DE-8165-A74D8D25ADBC}" type="datetimeFigureOut">
              <a:rPr lang="fr-FR" smtClean="0"/>
              <a:t>02/12/2021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53C5288-1364-47A8-887F-2D52F436706C}" type="slidenum">
              <a:rPr lang="fr-FR" smtClean="0"/>
              <a:t>‹N°›</a:t>
            </a:fld>
            <a:endParaRPr lang="fr-FR"/>
          </a:p>
        </p:txBody>
      </p:sp>
    </p:spTree>
    <p:extLst>
      <p:ext uri="{BB962C8B-B14F-4D97-AF65-F5344CB8AC3E}">
        <p14:creationId xmlns:p14="http://schemas.microsoft.com/office/powerpoint/2010/main" val="3998468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E84548-7DE8-47DE-8165-A74D8D25ADBC}" type="datetimeFigureOut">
              <a:rPr lang="fr-FR" smtClean="0"/>
              <a:t>02/12/2021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C53C5288-1364-47A8-887F-2D52F436706C}" type="slidenum">
              <a:rPr lang="fr-FR" smtClean="0"/>
              <a:t>‹N°›</a:t>
            </a:fld>
            <a:endParaRPr lang="fr-FR"/>
          </a:p>
        </p:txBody>
      </p:sp>
    </p:spTree>
    <p:extLst>
      <p:ext uri="{BB962C8B-B14F-4D97-AF65-F5344CB8AC3E}">
        <p14:creationId xmlns:p14="http://schemas.microsoft.com/office/powerpoint/2010/main" val="37094891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9AE84548-7DE8-47DE-8165-A74D8D25ADBC}" type="datetimeFigureOut">
              <a:rPr lang="fr-FR" smtClean="0"/>
              <a:t>02/12/2021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53C5288-1364-47A8-887F-2D52F436706C}" type="slidenum">
              <a:rPr lang="fr-FR" smtClean="0"/>
              <a:t>‹N°›</a:t>
            </a:fld>
            <a:endParaRPr lang="fr-FR"/>
          </a:p>
        </p:txBody>
      </p:sp>
    </p:spTree>
    <p:extLst>
      <p:ext uri="{BB962C8B-B14F-4D97-AF65-F5344CB8AC3E}">
        <p14:creationId xmlns:p14="http://schemas.microsoft.com/office/powerpoint/2010/main" val="1803347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39A799D-53D4-4A05-898A-FA8AD509680F}"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2EA89-F7A0-48E6-94F3-B1013664364F}" type="slidenum">
              <a:rPr lang="en-US" smtClean="0"/>
              <a:t>‹N°›</a:t>
            </a:fld>
            <a:endParaRPr lang="en-US"/>
          </a:p>
        </p:txBody>
      </p:sp>
    </p:spTree>
    <p:extLst>
      <p:ext uri="{BB962C8B-B14F-4D97-AF65-F5344CB8AC3E}">
        <p14:creationId xmlns:p14="http://schemas.microsoft.com/office/powerpoint/2010/main" val="5333805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9AE84548-7DE8-47DE-8165-A74D8D25ADBC}" type="datetimeFigureOut">
              <a:rPr lang="fr-FR" smtClean="0"/>
              <a:t>02/12/2021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53C5288-1364-47A8-887F-2D52F436706C}" type="slidenum">
              <a:rPr lang="fr-FR" smtClean="0"/>
              <a:t>‹N°›</a:t>
            </a:fld>
            <a:endParaRPr lang="fr-FR"/>
          </a:p>
        </p:txBody>
      </p:sp>
    </p:spTree>
    <p:extLst>
      <p:ext uri="{BB962C8B-B14F-4D97-AF65-F5344CB8AC3E}">
        <p14:creationId xmlns:p14="http://schemas.microsoft.com/office/powerpoint/2010/main" val="863071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9AE84548-7DE8-47DE-8165-A74D8D25ADBC}" type="datetimeFigureOut">
              <a:rPr lang="fr-FR" smtClean="0"/>
              <a:t>02/12/2021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53C5288-1364-47A8-887F-2D52F436706C}" type="slidenum">
              <a:rPr lang="fr-FR" smtClean="0"/>
              <a:t>‹N°›</a:t>
            </a:fld>
            <a:endParaRPr lang="fr-FR"/>
          </a:p>
        </p:txBody>
      </p:sp>
    </p:spTree>
    <p:extLst>
      <p:ext uri="{BB962C8B-B14F-4D97-AF65-F5344CB8AC3E}">
        <p14:creationId xmlns:p14="http://schemas.microsoft.com/office/powerpoint/2010/main" val="12919066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9AE84548-7DE8-47DE-8165-A74D8D25ADBC}" type="datetimeFigureOut">
              <a:rPr lang="fr-FR" smtClean="0"/>
              <a:t>02/12/2021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53C5288-1364-47A8-887F-2D52F436706C}" type="slidenum">
              <a:rPr lang="fr-FR" smtClean="0"/>
              <a:t>‹N°›</a:t>
            </a:fld>
            <a:endParaRPr lang="fr-F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388437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9AE84548-7DE8-47DE-8165-A74D8D25ADBC}" type="datetimeFigureOut">
              <a:rPr lang="fr-FR" smtClean="0"/>
              <a:t>02/12/2021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53C5288-1364-47A8-887F-2D52F436706C}" type="slidenum">
              <a:rPr lang="fr-FR" smtClean="0"/>
              <a:t>‹N°›</a:t>
            </a:fld>
            <a:endParaRPr lang="fr-FR"/>
          </a:p>
        </p:txBody>
      </p:sp>
    </p:spTree>
    <p:extLst>
      <p:ext uri="{BB962C8B-B14F-4D97-AF65-F5344CB8AC3E}">
        <p14:creationId xmlns:p14="http://schemas.microsoft.com/office/powerpoint/2010/main" val="8727105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9AE84548-7DE8-47DE-8165-A74D8D25ADBC}" type="datetimeFigureOut">
              <a:rPr lang="fr-FR" smtClean="0"/>
              <a:t>02/12/2021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53C5288-1364-47A8-887F-2D52F436706C}"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539970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9AE84548-7DE8-47DE-8165-A74D8D25ADBC}" type="datetimeFigureOut">
              <a:rPr lang="fr-FR" smtClean="0"/>
              <a:t>02/12/2021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53C5288-1364-47A8-887F-2D52F436706C}" type="slidenum">
              <a:rPr lang="fr-FR" smtClean="0"/>
              <a:t>‹N°›</a:t>
            </a:fld>
            <a:endParaRPr lang="fr-FR"/>
          </a:p>
        </p:txBody>
      </p:sp>
    </p:spTree>
    <p:extLst>
      <p:ext uri="{BB962C8B-B14F-4D97-AF65-F5344CB8AC3E}">
        <p14:creationId xmlns:p14="http://schemas.microsoft.com/office/powerpoint/2010/main" val="38373900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AE84548-7DE8-47DE-8165-A74D8D25ADBC}" type="datetimeFigureOut">
              <a:rPr lang="fr-FR" smtClean="0"/>
              <a:t>02/12/2021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53C5288-1364-47A8-887F-2D52F436706C}" type="slidenum">
              <a:rPr lang="fr-FR" smtClean="0"/>
              <a:t>‹N°›</a:t>
            </a:fld>
            <a:endParaRPr lang="fr-FR"/>
          </a:p>
        </p:txBody>
      </p:sp>
    </p:spTree>
    <p:extLst>
      <p:ext uri="{BB962C8B-B14F-4D97-AF65-F5344CB8AC3E}">
        <p14:creationId xmlns:p14="http://schemas.microsoft.com/office/powerpoint/2010/main" val="11929788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9AE84548-7DE8-47DE-8165-A74D8D25ADBC}" type="datetimeFigureOut">
              <a:rPr lang="fr-FR" smtClean="0"/>
              <a:t>02/12/2021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53C5288-1364-47A8-887F-2D52F436706C}" type="slidenum">
              <a:rPr lang="fr-FR" smtClean="0"/>
              <a:t>‹N°›</a:t>
            </a:fld>
            <a:endParaRPr lang="fr-FR"/>
          </a:p>
        </p:txBody>
      </p:sp>
    </p:spTree>
    <p:extLst>
      <p:ext uri="{BB962C8B-B14F-4D97-AF65-F5344CB8AC3E}">
        <p14:creationId xmlns:p14="http://schemas.microsoft.com/office/powerpoint/2010/main" val="148238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39A799D-53D4-4A05-898A-FA8AD509680F}"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2EA89-F7A0-48E6-94F3-B1013664364F}" type="slidenum">
              <a:rPr lang="en-US" smtClean="0"/>
              <a:t>‹N°›</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5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39A799D-53D4-4A05-898A-FA8AD509680F}"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D2EA89-F7A0-48E6-94F3-B1013664364F}" type="slidenum">
              <a:rPr lang="en-US" smtClean="0"/>
              <a:t>‹N°›</a:t>
            </a:fld>
            <a:endParaRPr lang="en-US"/>
          </a:p>
        </p:txBody>
      </p:sp>
    </p:spTree>
    <p:extLst>
      <p:ext uri="{BB962C8B-B14F-4D97-AF65-F5344CB8AC3E}">
        <p14:creationId xmlns:p14="http://schemas.microsoft.com/office/powerpoint/2010/main" val="1005674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39A799D-53D4-4A05-898A-FA8AD509680F}" type="datetimeFigureOut">
              <a:rPr lang="en-US" smtClean="0"/>
              <a:t>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D2EA89-F7A0-48E6-94F3-B1013664364F}" type="slidenum">
              <a:rPr lang="en-US" smtClean="0"/>
              <a:t>‹N°›</a:t>
            </a:fld>
            <a:endParaRPr lang="en-US"/>
          </a:p>
        </p:txBody>
      </p:sp>
    </p:spTree>
    <p:extLst>
      <p:ext uri="{BB962C8B-B14F-4D97-AF65-F5344CB8AC3E}">
        <p14:creationId xmlns:p14="http://schemas.microsoft.com/office/powerpoint/2010/main" val="1797864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39A799D-53D4-4A05-898A-FA8AD509680F}" type="datetimeFigureOut">
              <a:rPr lang="en-US" smtClean="0"/>
              <a:t>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D2EA89-F7A0-48E6-94F3-B1013664364F}" type="slidenum">
              <a:rPr lang="en-US" smtClean="0"/>
              <a:t>‹N°›</a:t>
            </a:fld>
            <a:endParaRPr lang="en-US"/>
          </a:p>
        </p:txBody>
      </p:sp>
    </p:spTree>
    <p:extLst>
      <p:ext uri="{BB962C8B-B14F-4D97-AF65-F5344CB8AC3E}">
        <p14:creationId xmlns:p14="http://schemas.microsoft.com/office/powerpoint/2010/main" val="2839688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39A799D-53D4-4A05-898A-FA8AD509680F}" type="datetimeFigureOut">
              <a:rPr lang="en-US" smtClean="0"/>
              <a:t>12/2/2021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8D2EA89-F7A0-48E6-94F3-B1013664364F}" type="slidenum">
              <a:rPr lang="en-US" smtClean="0"/>
              <a:t>‹N°›</a:t>
            </a:fld>
            <a:endParaRPr lang="en-US"/>
          </a:p>
        </p:txBody>
      </p:sp>
    </p:spTree>
    <p:extLst>
      <p:ext uri="{BB962C8B-B14F-4D97-AF65-F5344CB8AC3E}">
        <p14:creationId xmlns:p14="http://schemas.microsoft.com/office/powerpoint/2010/main" val="3805291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39A799D-53D4-4A05-898A-FA8AD509680F}" type="datetimeFigureOut">
              <a:rPr lang="en-US" smtClean="0"/>
              <a:t>12/2/2021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8D2EA89-F7A0-48E6-94F3-B1013664364F}" type="slidenum">
              <a:rPr lang="en-US" smtClean="0"/>
              <a:t>‹N°›</a:t>
            </a:fld>
            <a:endParaRPr lang="en-US"/>
          </a:p>
        </p:txBody>
      </p:sp>
    </p:spTree>
    <p:extLst>
      <p:ext uri="{BB962C8B-B14F-4D97-AF65-F5344CB8AC3E}">
        <p14:creationId xmlns:p14="http://schemas.microsoft.com/office/powerpoint/2010/main" val="1613479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39A799D-53D4-4A05-898A-FA8AD509680F}"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D2EA89-F7A0-48E6-94F3-B1013664364F}" type="slidenum">
              <a:rPr lang="en-US" smtClean="0"/>
              <a:t>‹N°›</a:t>
            </a:fld>
            <a:endParaRPr lang="en-US"/>
          </a:p>
        </p:txBody>
      </p:sp>
    </p:spTree>
    <p:extLst>
      <p:ext uri="{BB962C8B-B14F-4D97-AF65-F5344CB8AC3E}">
        <p14:creationId xmlns:p14="http://schemas.microsoft.com/office/powerpoint/2010/main" val="3583474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12/2/2021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A87F63B-DED0-47AC-A9BC-AC1BDC080CCA}" type="slidenum">
              <a:rPr lang="en-US" smtClean="0"/>
              <a:t>‹N°›</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980388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8624D31-43A5-475A-80CF-332C9F6DCF35}" type="datetimeFigureOut">
              <a:rPr lang="en-US" smtClean="0"/>
              <a:t>12/2/2021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A87F63B-DED0-47AC-A9BC-AC1BDC080CCA}" type="slidenum">
              <a:rPr lang="en-US" smtClean="0"/>
              <a:t>‹N°›</a:t>
            </a:fld>
            <a:endParaRPr lang="en-US"/>
          </a:p>
        </p:txBody>
      </p:sp>
    </p:spTree>
    <p:extLst>
      <p:ext uri="{BB962C8B-B14F-4D97-AF65-F5344CB8AC3E}">
        <p14:creationId xmlns:p14="http://schemas.microsoft.com/office/powerpoint/2010/main" val="153799131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15.png"/><Relationship Id="rId18" Type="http://schemas.openxmlformats.org/officeDocument/2006/relationships/image" Target="../media/image25.svg"/><Relationship Id="rId3" Type="http://schemas.openxmlformats.org/officeDocument/2006/relationships/image" Target="../media/image10.png"/><Relationship Id="rId21" Type="http://schemas.openxmlformats.org/officeDocument/2006/relationships/image" Target="../media/image19.png"/><Relationship Id="rId7" Type="http://schemas.openxmlformats.org/officeDocument/2006/relationships/image" Target="../media/image12.png"/><Relationship Id="rId12" Type="http://schemas.openxmlformats.org/officeDocument/2006/relationships/image" Target="../media/image19.svg"/><Relationship Id="rId17" Type="http://schemas.openxmlformats.org/officeDocument/2006/relationships/image" Target="../media/image17.png"/><Relationship Id="rId2" Type="http://schemas.openxmlformats.org/officeDocument/2006/relationships/notesSlide" Target="../notesSlides/notesSlide1.xml"/><Relationship Id="rId16" Type="http://schemas.openxmlformats.org/officeDocument/2006/relationships/image" Target="../media/image23.svg"/><Relationship Id="rId20" Type="http://schemas.openxmlformats.org/officeDocument/2006/relationships/image" Target="../media/image27.sv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14.png"/><Relationship Id="rId5" Type="http://schemas.openxmlformats.org/officeDocument/2006/relationships/image" Target="../media/image11.png"/><Relationship Id="rId15" Type="http://schemas.openxmlformats.org/officeDocument/2006/relationships/image" Target="../media/image16.png"/><Relationship Id="rId10" Type="http://schemas.openxmlformats.org/officeDocument/2006/relationships/image" Target="../media/image17.svg"/><Relationship Id="rId19" Type="http://schemas.openxmlformats.org/officeDocument/2006/relationships/image" Target="../media/image18.png"/><Relationship Id="rId4" Type="http://schemas.openxmlformats.org/officeDocument/2006/relationships/image" Target="../media/image11.svg"/><Relationship Id="rId9" Type="http://schemas.openxmlformats.org/officeDocument/2006/relationships/image" Target="../media/image13.png"/><Relationship Id="rId14" Type="http://schemas.openxmlformats.org/officeDocument/2006/relationships/image" Target="../media/image21.svg"/><Relationship Id="rId22" Type="http://schemas.openxmlformats.org/officeDocument/2006/relationships/image" Target="../media/image29.sv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8.xml"/><Relationship Id="rId5" Type="http://schemas.openxmlformats.org/officeDocument/2006/relationships/image" Target="../media/image29.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B88CF-5B85-40BB-A305-74EC1B2DF672}"/>
              </a:ext>
            </a:extLst>
          </p:cNvPr>
          <p:cNvSpPr>
            <a:spLocks noGrp="1"/>
          </p:cNvSpPr>
          <p:nvPr>
            <p:ph type="ctrTitle"/>
          </p:nvPr>
        </p:nvSpPr>
        <p:spPr>
          <a:xfrm>
            <a:off x="130025" y="2053965"/>
            <a:ext cx="5330249" cy="2191464"/>
          </a:xfrm>
          <a:solidFill>
            <a:schemeClr val="accent1"/>
          </a:solidFill>
          <a:ln>
            <a:solidFill>
              <a:schemeClr val="tx2"/>
            </a:solidFill>
          </a:ln>
        </p:spPr>
        <p:txBody>
          <a:bodyPr>
            <a:noAutofit/>
          </a:bodyPr>
          <a:lstStyle/>
          <a:p>
            <a:pPr algn="ctr"/>
            <a:r>
              <a:rPr lang="fr-CH" sz="3600" b="1" dirty="0">
                <a:solidFill>
                  <a:srgbClr val="002060"/>
                </a:solidFill>
                <a:latin typeface="Times New Roman" panose="02020603050405020304" pitchFamily="18" charset="0"/>
                <a:cs typeface="Times New Roman" panose="02020603050405020304" pitchFamily="18" charset="0"/>
              </a:rPr>
              <a:t>PROJET CADASTRE ET SECURISATION FONCIERE(PROCASEF)</a:t>
            </a:r>
            <a:endParaRPr lang="en-US" sz="3600" b="1" dirty="0">
              <a:solidFill>
                <a:srgbClr val="002060"/>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0A65E5C0-5EFA-499C-93A0-619C18FDA692}"/>
              </a:ext>
            </a:extLst>
          </p:cNvPr>
          <p:cNvSpPr>
            <a:spLocks noGrp="1"/>
          </p:cNvSpPr>
          <p:nvPr>
            <p:ph type="subTitle" idx="1"/>
          </p:nvPr>
        </p:nvSpPr>
        <p:spPr>
          <a:xfrm>
            <a:off x="3737073" y="6348497"/>
            <a:ext cx="4693207" cy="396792"/>
          </a:xfrm>
          <a:solidFill>
            <a:schemeClr val="accent1"/>
          </a:solidFill>
        </p:spPr>
        <p:txBody>
          <a:bodyPr>
            <a:normAutofit fontScale="77500" lnSpcReduction="20000"/>
          </a:bodyPr>
          <a:lstStyle/>
          <a:p>
            <a:pPr algn="l">
              <a:lnSpc>
                <a:spcPct val="100000"/>
              </a:lnSpc>
            </a:pPr>
            <a:r>
              <a:rPr lang="fr-CH" sz="2100" b="1" dirty="0">
                <a:solidFill>
                  <a:srgbClr val="002060"/>
                </a:solidFill>
                <a:latin typeface="Times New Roman" panose="02020603050405020304" pitchFamily="18" charset="0"/>
                <a:cs typeface="Times New Roman" panose="02020603050405020304" pitchFamily="18" charset="0"/>
              </a:rPr>
              <a:t>PRESENTATION: </a:t>
            </a:r>
            <a:r>
              <a:rPr lang="fr-CH" sz="2000" b="1" dirty="0">
                <a:solidFill>
                  <a:srgbClr val="002060"/>
                </a:solidFill>
                <a:latin typeface="Times New Roman" panose="02020603050405020304" pitchFamily="18" charset="0"/>
                <a:cs typeface="Times New Roman" panose="02020603050405020304" pitchFamily="18" charset="0"/>
              </a:rPr>
              <a:t>EQUIPE PROCASEF</a:t>
            </a:r>
          </a:p>
          <a:p>
            <a:pPr algn="l">
              <a:lnSpc>
                <a:spcPct val="100000"/>
              </a:lnSpc>
            </a:pPr>
            <a:endParaRPr lang="fr-CH" sz="1600" dirty="0">
              <a:solidFill>
                <a:schemeClr val="bg1"/>
              </a:solidFill>
            </a:endParaRPr>
          </a:p>
        </p:txBody>
      </p:sp>
      <p:pic>
        <p:nvPicPr>
          <p:cNvPr id="18" name="Picture 6" descr="Accueil - Trésor Public du Sénégal">
            <a:extLst>
              <a:ext uri="{FF2B5EF4-FFF2-40B4-BE49-F238E27FC236}">
                <a16:creationId xmlns:a16="http://schemas.microsoft.com/office/drawing/2014/main" id="{C5285DFC-651A-D24D-BF30-CC89F4A340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25" y="71075"/>
            <a:ext cx="3398060" cy="1813423"/>
          </a:xfrm>
          <a:prstGeom prst="rect">
            <a:avLst/>
          </a:prstGeom>
          <a:solidFill>
            <a:schemeClr val="bg1"/>
          </a:solidFill>
          <a:effectLst>
            <a:outerShdw blurRad="50800" dist="38100" dir="2700000" algn="tl" rotWithShape="0">
              <a:prstClr val="black">
                <a:alpha val="40000"/>
              </a:prstClr>
            </a:outerShdw>
          </a:effectLst>
        </p:spPr>
      </p:pic>
      <p:grpSp>
        <p:nvGrpSpPr>
          <p:cNvPr id="5" name="Groupe 4">
            <a:extLst>
              <a:ext uri="{FF2B5EF4-FFF2-40B4-BE49-F238E27FC236}">
                <a16:creationId xmlns:a16="http://schemas.microsoft.com/office/drawing/2014/main" id="{57793EF4-CD76-4CBA-AF05-A24D3005DE8B}"/>
              </a:ext>
            </a:extLst>
          </p:cNvPr>
          <p:cNvGrpSpPr/>
          <p:nvPr/>
        </p:nvGrpSpPr>
        <p:grpSpPr>
          <a:xfrm>
            <a:off x="5811329" y="112959"/>
            <a:ext cx="6227731" cy="6021507"/>
            <a:chOff x="633997" y="581097"/>
            <a:chExt cx="4020298" cy="5113140"/>
          </a:xfrm>
        </p:grpSpPr>
        <p:pic>
          <p:nvPicPr>
            <p:cNvPr id="21" name="Picture 8" descr="D:\MCA Dakar\Contrat LTS01 FIT CIRAD SONED\Photos contrat land\Photos MCA\parcelle de maïs en culture de décrue 2.JPG">
              <a:extLst>
                <a:ext uri="{FF2B5EF4-FFF2-40B4-BE49-F238E27FC236}">
                  <a16:creationId xmlns:a16="http://schemas.microsoft.com/office/drawing/2014/main" id="{D124ABC6-0D65-42CE-9C89-AC7B59DAE7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815" r="24591" b="2"/>
            <a:stretch/>
          </p:blipFill>
          <p:spPr bwMode="auto">
            <a:xfrm>
              <a:off x="634001" y="581097"/>
              <a:ext cx="1964427" cy="25580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
              <a:extLst>
                <a:ext uri="{FF2B5EF4-FFF2-40B4-BE49-F238E27FC236}">
                  <a16:creationId xmlns:a16="http://schemas.microsoft.com/office/drawing/2014/main" id="{A3463CA6-4B70-41F6-9617-351D4A960469}"/>
                </a:ext>
              </a:extLst>
            </p:cNvPr>
            <p:cNvPicPr>
              <a:picLocks noChangeArrowheads="1"/>
            </p:cNvPicPr>
            <p:nvPr/>
          </p:nvPicPr>
          <p:blipFill rotWithShape="1">
            <a:blip r:embed="rId4"/>
            <a:srcRect l="17615" r="24700" b="2"/>
            <a:stretch/>
          </p:blipFill>
          <p:spPr bwMode="auto">
            <a:xfrm>
              <a:off x="2689867" y="581098"/>
              <a:ext cx="1964428" cy="2719883"/>
            </a:xfrm>
            <a:prstGeom prst="rect">
              <a:avLst/>
            </a:prstGeom>
          </p:spPr>
        </p:pic>
        <p:pic>
          <p:nvPicPr>
            <p:cNvPr id="23" name="Picture 2">
              <a:extLst>
                <a:ext uri="{FF2B5EF4-FFF2-40B4-BE49-F238E27FC236}">
                  <a16:creationId xmlns:a16="http://schemas.microsoft.com/office/drawing/2014/main" id="{7AF8189C-2C7E-4E90-B34A-13111AE35104}"/>
                </a:ext>
              </a:extLst>
            </p:cNvPr>
            <p:cNvPicPr>
              <a:picLocks noChangeAspect="1" noChangeArrowheads="1"/>
            </p:cNvPicPr>
            <p:nvPr/>
          </p:nvPicPr>
          <p:blipFill rotWithShape="1">
            <a:blip r:embed="rId5"/>
            <a:srcRect r="3" b="2626"/>
            <a:stretch/>
          </p:blipFill>
          <p:spPr bwMode="auto">
            <a:xfrm>
              <a:off x="633997" y="3218101"/>
              <a:ext cx="4020296" cy="2476136"/>
            </a:xfrm>
            <a:prstGeom prst="rect">
              <a:avLst/>
            </a:prstGeom>
          </p:spPr>
        </p:pic>
      </p:grpSp>
      <p:pic>
        <p:nvPicPr>
          <p:cNvPr id="19" name="Picture 8" descr="La Banque Mondiale — Agence UMOA-Titres">
            <a:extLst>
              <a:ext uri="{FF2B5EF4-FFF2-40B4-BE49-F238E27FC236}">
                <a16:creationId xmlns:a16="http://schemas.microsoft.com/office/drawing/2014/main" id="{BBD3B88C-0B71-A346-8956-3E94564B5F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025" y="4420270"/>
            <a:ext cx="2772480" cy="153634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2294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1DEB977-B746-C94D-BFA5-2518D6E40033}"/>
              </a:ext>
            </a:extLst>
          </p:cNvPr>
          <p:cNvSpPr>
            <a:spLocks noGrp="1"/>
          </p:cNvSpPr>
          <p:nvPr>
            <p:ph type="sldNum" sz="quarter" idx="12"/>
          </p:nvPr>
        </p:nvSpPr>
        <p:spPr/>
        <p:txBody>
          <a:bodyPr/>
          <a:lstStyle/>
          <a:p>
            <a:fld id="{CA87F63B-DED0-47AC-A9BC-AC1BDC080CCA}" type="slidenum">
              <a:rPr lang="en-US" smtClean="0"/>
              <a:t>10</a:t>
            </a:fld>
            <a:endParaRPr lang="en-US" dirty="0"/>
          </a:p>
        </p:txBody>
      </p:sp>
      <p:sp>
        <p:nvSpPr>
          <p:cNvPr id="2" name="Title 1">
            <a:extLst>
              <a:ext uri="{FF2B5EF4-FFF2-40B4-BE49-F238E27FC236}">
                <a16:creationId xmlns:a16="http://schemas.microsoft.com/office/drawing/2014/main" id="{768E83CC-0E8C-425A-B6BD-D261A32B1F05}"/>
              </a:ext>
            </a:extLst>
          </p:cNvPr>
          <p:cNvSpPr>
            <a:spLocks noGrp="1"/>
          </p:cNvSpPr>
          <p:nvPr>
            <p:ph type="ctrTitle" idx="4294967295"/>
          </p:nvPr>
        </p:nvSpPr>
        <p:spPr>
          <a:xfrm>
            <a:off x="0" y="647700"/>
            <a:ext cx="11639550" cy="1011238"/>
          </a:xfrm>
          <a:solidFill>
            <a:schemeClr val="bg1"/>
          </a:solidFill>
        </p:spPr>
        <p:txBody>
          <a:bodyPr>
            <a:noAutofit/>
          </a:bodyPr>
          <a:lstStyle/>
          <a:p>
            <a:pPr algn="ctr"/>
            <a:r>
              <a:rPr lang="en-US" sz="2400" b="1" dirty="0">
                <a:solidFill>
                  <a:schemeClr val="tx1"/>
                </a:solidFill>
                <a:latin typeface="Times New Roman" panose="02020603050405020304" pitchFamily="18" charset="0"/>
                <a:cs typeface="Times New Roman" panose="02020603050405020304" pitchFamily="18" charset="0"/>
              </a:rPr>
              <a:t>Composante 2: </a:t>
            </a:r>
            <a:r>
              <a:rPr lang="fr-FR"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Appuyer les communes soutenues par le PROCASEF pour enregistrer systématiquement les droits fonciers (29,15 millions USD)</a:t>
            </a:r>
            <a:endParaRPr lang="en-US" sz="24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A6D0EC32-A9DB-544D-A22C-C6F368EB8F26}"/>
              </a:ext>
            </a:extLst>
          </p:cNvPr>
          <p:cNvGraphicFramePr>
            <a:graphicFrameLocks noGrp="1"/>
          </p:cNvGraphicFramePr>
          <p:nvPr>
            <p:extLst>
              <p:ext uri="{D42A27DB-BD31-4B8C-83A1-F6EECF244321}">
                <p14:modId xmlns:p14="http://schemas.microsoft.com/office/powerpoint/2010/main" val="810455220"/>
              </p:ext>
            </p:extLst>
          </p:nvPr>
        </p:nvGraphicFramePr>
        <p:xfrm>
          <a:off x="109415" y="1720773"/>
          <a:ext cx="12004431" cy="4937760"/>
        </p:xfrm>
        <a:graphic>
          <a:graphicData uri="http://schemas.openxmlformats.org/drawingml/2006/table">
            <a:tbl>
              <a:tblPr firstRow="1" firstCol="1" bandRow="1">
                <a:tableStyleId>{2D5ABB26-0587-4C30-8999-92F81FD0307C}</a:tableStyleId>
              </a:tblPr>
              <a:tblGrid>
                <a:gridCol w="12004431">
                  <a:extLst>
                    <a:ext uri="{9D8B030D-6E8A-4147-A177-3AD203B41FA5}">
                      <a16:colId xmlns:a16="http://schemas.microsoft.com/office/drawing/2014/main" val="1083319972"/>
                    </a:ext>
                  </a:extLst>
                </a:gridCol>
              </a:tblGrid>
              <a:tr h="4707752">
                <a:tc>
                  <a:txBody>
                    <a:bodyPr/>
                    <a:lstStyle/>
                    <a:p>
                      <a:pPr>
                        <a:lnSpc>
                          <a:spcPct val="150000"/>
                        </a:lnSpc>
                        <a:spcAft>
                          <a:spcPts val="0"/>
                        </a:spcAft>
                      </a:pP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2.1. Les objectifs de la Composante 2 </a:t>
                      </a:r>
                    </a:p>
                    <a:p>
                      <a:pPr marL="400050" indent="-400050">
                        <a:lnSpc>
                          <a:spcPct val="150000"/>
                        </a:lnSpc>
                        <a:spcAft>
                          <a:spcPts val="0"/>
                        </a:spcAft>
                        <a:buAutoNum type="romanLcParenBoth"/>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fournir aux municipalités et administrations concernées des informations géoréférencées sur les différents statuts et limites territoriales ;</a:t>
                      </a:r>
                    </a:p>
                    <a:p>
                      <a:pPr marL="400050" indent="-400050">
                        <a:lnSpc>
                          <a:spcPct val="150000"/>
                        </a:lnSpc>
                        <a:spcAft>
                          <a:spcPts val="0"/>
                        </a:spcAft>
                        <a:buAutoNum type="romanLcParenBoth"/>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 ( contribuer à l’établissement d’un cadastre national innovant qui prend en compte les droits fonciers individuels et collectifs </a:t>
                      </a:r>
                    </a:p>
                    <a:p>
                      <a:pPr marL="400050" indent="-400050">
                        <a:lnSpc>
                          <a:spcPct val="150000"/>
                        </a:lnSpc>
                        <a:spcAft>
                          <a:spcPts val="0"/>
                        </a:spcAft>
                        <a:buAutoNum type="romanLcParenBoth"/>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(iii) formaliser les occupations individuelles et collectives telles qu’elles existent, conformément au cadre légal et réglementaire ;</a:t>
                      </a:r>
                    </a:p>
                    <a:p>
                      <a:pPr marL="400050" indent="-400050">
                        <a:lnSpc>
                          <a:spcPct val="150000"/>
                        </a:lnSpc>
                        <a:spcAft>
                          <a:spcPts val="0"/>
                        </a:spcAft>
                        <a:buAutoNum type="romanLcParenBoth"/>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 améliorer la gouvernance foncière dans les communes sélectionnées. </a:t>
                      </a:r>
                      <a:endParaRPr lang="fr-FR" sz="2400" b="1" kern="1200" dirty="0">
                        <a:effectLst/>
                        <a:latin typeface="Times New Roman" panose="02020603050405020304" pitchFamily="18" charset="0"/>
                        <a:cs typeface="Times New Roman" panose="02020603050405020304" pitchFamily="18" charset="0"/>
                      </a:endParaRPr>
                    </a:p>
                    <a:p>
                      <a:pPr marL="0" indent="0">
                        <a:lnSpc>
                          <a:spcPct val="150000"/>
                        </a:lnSpc>
                        <a:spcAft>
                          <a:spcPts val="0"/>
                        </a:spcAft>
                        <a:buNone/>
                      </a:pPr>
                      <a:endParaRPr lang="fr-FR" sz="2400" kern="1200" dirty="0">
                        <a:effectLst/>
                        <a:latin typeface="Times New Roman" panose="02020603050405020304" pitchFamily="18" charset="0"/>
                        <a:cs typeface="Times New Roman" panose="02020603050405020304" pitchFamily="18" charset="0"/>
                      </a:endParaRPr>
                    </a:p>
                  </a:txBody>
                  <a:tcPr marL="72193" marR="72193" marT="0" marB="0">
                    <a:solidFill>
                      <a:srgbClr val="FFFF99"/>
                    </a:solidFill>
                  </a:tcPr>
                </a:tc>
                <a:extLst>
                  <a:ext uri="{0D108BD9-81ED-4DB2-BD59-A6C34878D82A}">
                    <a16:rowId xmlns:a16="http://schemas.microsoft.com/office/drawing/2014/main" val="3387284214"/>
                  </a:ext>
                </a:extLst>
              </a:tr>
            </a:tbl>
          </a:graphicData>
        </a:graphic>
      </p:graphicFrame>
    </p:spTree>
    <p:extLst>
      <p:ext uri="{BB962C8B-B14F-4D97-AF65-F5344CB8AC3E}">
        <p14:creationId xmlns:p14="http://schemas.microsoft.com/office/powerpoint/2010/main" val="20170974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1DEB977-B746-C94D-BFA5-2518D6E40033}"/>
              </a:ext>
            </a:extLst>
          </p:cNvPr>
          <p:cNvSpPr>
            <a:spLocks noGrp="1"/>
          </p:cNvSpPr>
          <p:nvPr>
            <p:ph type="sldNum" sz="quarter" idx="12"/>
          </p:nvPr>
        </p:nvSpPr>
        <p:spPr/>
        <p:txBody>
          <a:bodyPr/>
          <a:lstStyle/>
          <a:p>
            <a:fld id="{CA87F63B-DED0-47AC-A9BC-AC1BDC080CCA}" type="slidenum">
              <a:rPr lang="en-US" smtClean="0"/>
              <a:t>11</a:t>
            </a:fld>
            <a:endParaRPr lang="en-US" dirty="0"/>
          </a:p>
        </p:txBody>
      </p:sp>
      <p:sp>
        <p:nvSpPr>
          <p:cNvPr id="2" name="Title 1">
            <a:extLst>
              <a:ext uri="{FF2B5EF4-FFF2-40B4-BE49-F238E27FC236}">
                <a16:creationId xmlns:a16="http://schemas.microsoft.com/office/drawing/2014/main" id="{768E83CC-0E8C-425A-B6BD-D261A32B1F05}"/>
              </a:ext>
            </a:extLst>
          </p:cNvPr>
          <p:cNvSpPr>
            <a:spLocks noGrp="1"/>
          </p:cNvSpPr>
          <p:nvPr>
            <p:ph type="ctrTitle" idx="4294967295"/>
          </p:nvPr>
        </p:nvSpPr>
        <p:spPr>
          <a:xfrm>
            <a:off x="0" y="647700"/>
            <a:ext cx="11639550" cy="1011238"/>
          </a:xfrm>
          <a:noFill/>
        </p:spPr>
        <p:txBody>
          <a:bodyPr>
            <a:noAutofit/>
          </a:bodyPr>
          <a:lstStyle/>
          <a:p>
            <a:pPr algn="ctr"/>
            <a:r>
              <a:rPr lang="en-US" sz="2400" b="1" dirty="0">
                <a:solidFill>
                  <a:schemeClr val="tx1"/>
                </a:solidFill>
                <a:latin typeface="Times New Roman" panose="02020603050405020304" pitchFamily="18" charset="0"/>
                <a:cs typeface="Times New Roman" panose="02020603050405020304" pitchFamily="18" charset="0"/>
              </a:rPr>
              <a:t>Composante 2 : </a:t>
            </a:r>
            <a:r>
              <a:rPr lang="fr-FR"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Appuyer les communes soutenues par le PROCASEF pour enregistrer systématiquement les droits fonciers </a:t>
            </a:r>
            <a:endParaRPr lang="en-US" sz="24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A6D0EC32-A9DB-544D-A22C-C6F368EB8F26}"/>
              </a:ext>
            </a:extLst>
          </p:cNvPr>
          <p:cNvGraphicFramePr>
            <a:graphicFrameLocks noGrp="1"/>
          </p:cNvGraphicFramePr>
          <p:nvPr>
            <p:extLst>
              <p:ext uri="{D42A27DB-BD31-4B8C-83A1-F6EECF244321}">
                <p14:modId xmlns:p14="http://schemas.microsoft.com/office/powerpoint/2010/main" val="215211634"/>
              </p:ext>
            </p:extLst>
          </p:nvPr>
        </p:nvGraphicFramePr>
        <p:xfrm>
          <a:off x="109415" y="1720773"/>
          <a:ext cx="12004431" cy="4707752"/>
        </p:xfrm>
        <a:graphic>
          <a:graphicData uri="http://schemas.openxmlformats.org/drawingml/2006/table">
            <a:tbl>
              <a:tblPr firstRow="1" firstCol="1" bandRow="1">
                <a:tableStyleId>{2D5ABB26-0587-4C30-8999-92F81FD0307C}</a:tableStyleId>
              </a:tblPr>
              <a:tblGrid>
                <a:gridCol w="12004431">
                  <a:extLst>
                    <a:ext uri="{9D8B030D-6E8A-4147-A177-3AD203B41FA5}">
                      <a16:colId xmlns:a16="http://schemas.microsoft.com/office/drawing/2014/main" val="1083319972"/>
                    </a:ext>
                  </a:extLst>
                </a:gridCol>
              </a:tblGrid>
              <a:tr h="4707752">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fr-FR" sz="2000" b="1" kern="1200" dirty="0">
                          <a:solidFill>
                            <a:schemeClr val="tx1"/>
                          </a:solidFill>
                          <a:effectLst/>
                          <a:latin typeface="Times New Roman" panose="02020603050405020304" pitchFamily="18" charset="0"/>
                          <a:cs typeface="Times New Roman" panose="02020603050405020304" pitchFamily="18" charset="0"/>
                        </a:rPr>
                        <a:t>2.2. </a:t>
                      </a:r>
                      <a:r>
                        <a:rPr lang="fr-FR" sz="2400" b="1" kern="1200" dirty="0">
                          <a:solidFill>
                            <a:schemeClr val="tx1"/>
                          </a:solidFill>
                          <a:effectLst/>
                          <a:latin typeface="Times New Roman" panose="02020603050405020304" pitchFamily="18" charset="0"/>
                          <a:cs typeface="Times New Roman" panose="02020603050405020304" pitchFamily="18" charset="0"/>
                        </a:rPr>
                        <a:t>Les activités</a:t>
                      </a:r>
                    </a:p>
                    <a:p>
                      <a:pPr marL="0" marR="0" lvl="0" indent="0" algn="just" defTabSz="914400" rtl="0" eaLnBrk="1" fontAlgn="auto" latinLnBrk="0" hangingPunct="1">
                        <a:lnSpc>
                          <a:spcPct val="150000"/>
                        </a:lnSpc>
                        <a:spcBef>
                          <a:spcPts val="0"/>
                        </a:spcBef>
                        <a:spcAft>
                          <a:spcPts val="0"/>
                        </a:spcAft>
                        <a:buClrTx/>
                        <a:buSzTx/>
                        <a:buFontTx/>
                        <a:buNone/>
                        <a:tabLst/>
                        <a:defRPr/>
                      </a:pPr>
                      <a:endParaRPr lang="fr-FR" sz="2000" b="1" kern="1200" dirty="0">
                        <a:solidFill>
                          <a:schemeClr val="tx1"/>
                        </a:solidFill>
                        <a:effectLst/>
                        <a:latin typeface="Times New Roman" panose="02020603050405020304" pitchFamily="18" charset="0"/>
                        <a:cs typeface="Times New Roman" panose="02020603050405020304" pitchFamily="18" charset="0"/>
                      </a:endParaRPr>
                    </a:p>
                    <a:p>
                      <a:pPr marL="400050" indent="-400050" algn="just">
                        <a:buAutoNum type="romanLcParenR"/>
                      </a:pPr>
                      <a:r>
                        <a:rPr lang="fr-FR"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 collecte et la préparation de données géospatiales et foncières ;</a:t>
                      </a:r>
                    </a:p>
                    <a:p>
                      <a:pPr marL="400050" indent="-400050" algn="just">
                        <a:buAutoNum type="romanLcParenR"/>
                      </a:pPr>
                      <a:endParaRPr lang="fr-FR"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00050" indent="-400050" algn="just">
                        <a:buAutoNum type="romanLcParenR"/>
                      </a:pPr>
                      <a:r>
                        <a:rPr lang="fr-FR"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une mise à jour et de nouveaux Plans d’occupation et d’affectation des sols (POAS), une cartographie des terres quel que soit leur statut (zones agricoles, zones protégées, zones pastorales), ainsi qu’un inventaire systématique des droits d’usage des terres ;</a:t>
                      </a:r>
                    </a:p>
                    <a:p>
                      <a:pPr marL="400050" indent="-400050" algn="just">
                        <a:buAutoNum type="romanLcParenR"/>
                      </a:pPr>
                      <a:endParaRPr lang="fr-FR"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00050" indent="-400050" algn="just">
                        <a:buAutoNum type="romanLcParenR"/>
                      </a:pPr>
                      <a:r>
                        <a:rPr lang="fr-FR"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l’enregistrement des droits fonciers et la délivrance de titres d’affectation des terres ; </a:t>
                      </a:r>
                    </a:p>
                    <a:p>
                      <a:pPr marL="400050" indent="-400050" algn="just">
                        <a:buAutoNum type="romanLcParenR"/>
                      </a:pPr>
                      <a:endParaRPr lang="fr-FR"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00050" indent="-400050" algn="just">
                        <a:buAutoNum type="romanLcParenR"/>
                      </a:pPr>
                      <a:r>
                        <a:rPr lang="fr-FR"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(iv) le renforcement des mécanismes de résolution des conflits territoriaux locaux par l’établissement de procédures, systèmes et méthodes de travail systématiques et transparents.</a:t>
                      </a:r>
                      <a:r>
                        <a:rPr lang="fr-FR" sz="2000" dirty="0">
                          <a:solidFill>
                            <a:schemeClr val="tx1"/>
                          </a:solidFill>
                          <a:effectLst/>
                          <a:latin typeface="Times New Roman" panose="02020603050405020304" pitchFamily="18" charset="0"/>
                          <a:cs typeface="Times New Roman" panose="02020603050405020304" pitchFamily="18" charset="0"/>
                        </a:rPr>
                        <a:t> </a:t>
                      </a:r>
                      <a:endParaRPr lang="fr-FR" sz="2000" kern="1200" dirty="0">
                        <a:solidFill>
                          <a:schemeClr val="tx1"/>
                        </a:solidFill>
                        <a:effectLst/>
                        <a:latin typeface="Times New Roman" panose="02020603050405020304" pitchFamily="18" charset="0"/>
                        <a:cs typeface="Times New Roman" panose="02020603050405020304" pitchFamily="18" charset="0"/>
                      </a:endParaRPr>
                    </a:p>
                  </a:txBody>
                  <a:tcPr marL="72193" marR="72193" marT="0" marB="0">
                    <a:solidFill>
                      <a:srgbClr val="FFFF99"/>
                    </a:solidFill>
                  </a:tcPr>
                </a:tc>
                <a:extLst>
                  <a:ext uri="{0D108BD9-81ED-4DB2-BD59-A6C34878D82A}">
                    <a16:rowId xmlns:a16="http://schemas.microsoft.com/office/drawing/2014/main" val="3387284214"/>
                  </a:ext>
                </a:extLst>
              </a:tr>
            </a:tbl>
          </a:graphicData>
        </a:graphic>
      </p:graphicFrame>
    </p:spTree>
    <p:extLst>
      <p:ext uri="{BB962C8B-B14F-4D97-AF65-F5344CB8AC3E}">
        <p14:creationId xmlns:p14="http://schemas.microsoft.com/office/powerpoint/2010/main" val="4334475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F312E6A6-8662-45F7-9E6A-BCAC82A7467D}"/>
              </a:ext>
            </a:extLst>
          </p:cNvPr>
          <p:cNvGraphicFramePr>
            <a:graphicFrameLocks noGrp="1"/>
          </p:cNvGraphicFramePr>
          <p:nvPr>
            <p:extLst>
              <p:ext uri="{D42A27DB-BD31-4B8C-83A1-F6EECF244321}">
                <p14:modId xmlns:p14="http://schemas.microsoft.com/office/powerpoint/2010/main" val="1234834354"/>
              </p:ext>
            </p:extLst>
          </p:nvPr>
        </p:nvGraphicFramePr>
        <p:xfrm>
          <a:off x="0" y="0"/>
          <a:ext cx="12192000" cy="6339774"/>
        </p:xfrm>
        <a:graphic>
          <a:graphicData uri="http://schemas.openxmlformats.org/drawingml/2006/table">
            <a:tbl>
              <a:tblPr firstRow="1" bandRow="1">
                <a:tableStyleId>{2D5ABB26-0587-4C30-8999-92F81FD0307C}</a:tableStyleId>
              </a:tblPr>
              <a:tblGrid>
                <a:gridCol w="2575034">
                  <a:extLst>
                    <a:ext uri="{9D8B030D-6E8A-4147-A177-3AD203B41FA5}">
                      <a16:colId xmlns:a16="http://schemas.microsoft.com/office/drawing/2014/main" val="1872228099"/>
                    </a:ext>
                  </a:extLst>
                </a:gridCol>
                <a:gridCol w="2375338">
                  <a:extLst>
                    <a:ext uri="{9D8B030D-6E8A-4147-A177-3AD203B41FA5}">
                      <a16:colId xmlns:a16="http://schemas.microsoft.com/office/drawing/2014/main" val="1802303632"/>
                    </a:ext>
                  </a:extLst>
                </a:gridCol>
                <a:gridCol w="2638097">
                  <a:extLst>
                    <a:ext uri="{9D8B030D-6E8A-4147-A177-3AD203B41FA5}">
                      <a16:colId xmlns:a16="http://schemas.microsoft.com/office/drawing/2014/main" val="2544267406"/>
                    </a:ext>
                  </a:extLst>
                </a:gridCol>
                <a:gridCol w="2333297">
                  <a:extLst>
                    <a:ext uri="{9D8B030D-6E8A-4147-A177-3AD203B41FA5}">
                      <a16:colId xmlns:a16="http://schemas.microsoft.com/office/drawing/2014/main" val="1441494454"/>
                    </a:ext>
                  </a:extLst>
                </a:gridCol>
                <a:gridCol w="2270234">
                  <a:extLst>
                    <a:ext uri="{9D8B030D-6E8A-4147-A177-3AD203B41FA5}">
                      <a16:colId xmlns:a16="http://schemas.microsoft.com/office/drawing/2014/main" val="1595689966"/>
                    </a:ext>
                  </a:extLst>
                </a:gridCol>
              </a:tblGrid>
              <a:tr h="861585">
                <a:tc gridSpan="5">
                  <a:txBody>
                    <a:bodyPr/>
                    <a:lstStyle/>
                    <a:p>
                      <a:pPr lvl="0" algn="ctr"/>
                      <a:r>
                        <a:rPr lang="fr-CH" sz="1200" dirty="0"/>
                        <a:t>Modernisation des procédures administratives (données sécurisées, échanges numérisés, étapes redondantes éliminées)</a:t>
                      </a:r>
                      <a:r>
                        <a:rPr lang="fr-FR" sz="1200" dirty="0"/>
                        <a:t/>
                      </a:r>
                      <a:br>
                        <a:rPr lang="fr-FR" sz="1200" dirty="0"/>
                      </a:br>
                      <a:r>
                        <a:rPr lang="fr-FR" sz="1200" dirty="0"/>
                        <a:t/>
                      </a:r>
                      <a:br>
                        <a:rPr lang="fr-FR" sz="1200" dirty="0"/>
                      </a:br>
                      <a:endParaRPr lang="fr-FR" sz="1200" dirty="0"/>
                    </a:p>
                  </a:txBody>
                  <a:tcPr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99"/>
                    </a:solidFill>
                  </a:tcPr>
                </a:tc>
                <a:tc hMerge="1">
                  <a:txBody>
                    <a:bodyPr/>
                    <a:lstStyle/>
                    <a:p>
                      <a:pPr algn="ctr"/>
                      <a:endParaRPr lang="fr-FR" sz="1200" dirty="0"/>
                    </a:p>
                  </a:txBody>
                  <a:tcPr anchor="ctr"/>
                </a:tc>
                <a:tc hMerge="1">
                  <a:txBody>
                    <a:bodyPr/>
                    <a:lstStyle/>
                    <a:p>
                      <a:pPr algn="ctr"/>
                      <a:endParaRPr lang="fr-FR" sz="1200" dirty="0"/>
                    </a:p>
                  </a:txBody>
                  <a:tcPr anchor="ctr"/>
                </a:tc>
                <a:tc hMerge="1">
                  <a:txBody>
                    <a:bodyPr/>
                    <a:lstStyle/>
                    <a:p>
                      <a:pPr algn="ctr"/>
                      <a:endParaRPr lang="fr-FR" sz="1200"/>
                    </a:p>
                  </a:txBody>
                  <a:tcPr anchor="ctr"/>
                </a:tc>
                <a:tc hMerge="1">
                  <a:txBody>
                    <a:bodyPr/>
                    <a:lstStyle/>
                    <a:p>
                      <a:endParaRPr lang="fr-FR"/>
                    </a:p>
                  </a:txBody>
                  <a:tcPr/>
                </a:tc>
                <a:extLst>
                  <a:ext uri="{0D108BD9-81ED-4DB2-BD59-A6C34878D82A}">
                    <a16:rowId xmlns:a16="http://schemas.microsoft.com/office/drawing/2014/main" val="3511971808"/>
                  </a:ext>
                </a:extLst>
              </a:tr>
              <a:tr h="1636041">
                <a:tc>
                  <a:txBody>
                    <a:bodyPr/>
                    <a:lstStyle/>
                    <a:p>
                      <a:pPr algn="ctr"/>
                      <a:r>
                        <a:rPr lang="fr-FR" sz="1300" b="1" dirty="0"/>
                        <a:t>Acquisition de l’information géographique utile à la gestion du Domaine national</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1300" b="1" dirty="0"/>
                        <a:t>Enregistrement et délibération sur les droits d’usage dans le Domaine national</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1300" b="1" dirty="0"/>
                        <a:t>Attribution du NICAD et support technique aux communes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1300" b="1" dirty="0"/>
                        <a:t>Contrôle de procédure et contrôle de légalité</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1300" b="1" dirty="0"/>
                        <a:t>Visualisation des données foncières et géospatiales sur le Géoportail </a:t>
                      </a:r>
                      <a:r>
                        <a:rPr lang="fr-CH" sz="1300" b="1" dirty="0">
                          <a:highlight>
                            <a:srgbClr val="FFFF00"/>
                          </a:highlight>
                        </a:rPr>
                        <a:t>*</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2490968062"/>
                  </a:ext>
                </a:extLst>
              </a:tr>
              <a:tr h="11902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CH" sz="11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fr-CH" sz="11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fr-CH" sz="11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CH" sz="1100" dirty="0"/>
                        <a:t>Acquisition de l’imagerie </a:t>
                      </a:r>
                      <a:br>
                        <a:rPr lang="fr-CH" sz="1100" dirty="0"/>
                      </a:br>
                      <a:r>
                        <a:rPr lang="fr-CH" sz="1100" dirty="0"/>
                        <a:t>spatiale </a:t>
                      </a:r>
                      <a:r>
                        <a:rPr lang="fr-CH" sz="1100" dirty="0">
                          <a:highlight>
                            <a:srgbClr val="FFFF00"/>
                          </a:highlight>
                        </a:rPr>
                        <a:t>*</a:t>
                      </a: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1100" dirty="0"/>
                        <a:t/>
                      </a:r>
                      <a:br>
                        <a:rPr lang="fr-CH" sz="1100" dirty="0"/>
                      </a:br>
                      <a:endParaRPr lang="fr-CH" sz="11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fr-CH" sz="11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CH" sz="1100" dirty="0"/>
                        <a:t>Développement et </a:t>
                      </a:r>
                      <a:br>
                        <a:rPr lang="fr-CH" sz="1100" dirty="0"/>
                      </a:br>
                      <a:r>
                        <a:rPr lang="fr-CH" sz="1100" dirty="0"/>
                        <a:t>déploiement du SIF Communal</a:t>
                      </a:r>
                      <a:endParaRPr lang="fr-CH" sz="1100" b="1" i="1" dirty="0">
                        <a:solidFill>
                          <a:srgbClr val="C00000"/>
                        </a:solidFill>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1100" dirty="0"/>
                        <a:t/>
                      </a:r>
                      <a:br>
                        <a:rPr lang="fr-CH" sz="1100" dirty="0"/>
                      </a:br>
                      <a:endParaRPr lang="fr-CH" sz="11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CH" sz="1100" dirty="0"/>
                        <a:t/>
                      </a:r>
                      <a:br>
                        <a:rPr lang="fr-CH" sz="1100" dirty="0"/>
                      </a:br>
                      <a:r>
                        <a:rPr lang="fr-CH" sz="1100" dirty="0"/>
                        <a:t>Interconnexion avec le SGF</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CH" sz="1100" b="1" i="1" dirty="0">
                        <a:solidFill>
                          <a:srgbClr val="C00000"/>
                        </a:solidFill>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CH" sz="11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fr-CH" sz="11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fr-CH" sz="1100" dirty="0"/>
                        <a:t/>
                      </a:r>
                      <a:br>
                        <a:rPr lang="fr-CH" sz="1100" dirty="0"/>
                      </a:br>
                      <a:r>
                        <a:rPr lang="fr-CH" sz="1100" dirty="0"/>
                        <a:t>Equipement des services préfectoraux</a:t>
                      </a:r>
                      <a:endParaRPr lang="fr-CH" sz="1100" b="1" i="1" dirty="0">
                        <a:solidFill>
                          <a:srgbClr val="C00000"/>
                        </a:solidFill>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CH" sz="1100" b="1" i="1" dirty="0">
                        <a:solidFill>
                          <a:srgbClr val="C0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CH" sz="1100" b="1" i="1" dirty="0">
                        <a:solidFill>
                          <a:srgbClr val="C0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CH" sz="1100" kern="1200" dirty="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CH" sz="1100" kern="1200" dirty="0">
                          <a:solidFill>
                            <a:schemeClr val="tx1"/>
                          </a:solidFill>
                          <a:latin typeface="+mn-lt"/>
                          <a:ea typeface="+mn-ea"/>
                          <a:cs typeface="+mn-cs"/>
                        </a:rPr>
                        <a:t>Renforcement du Géoportail national</a:t>
                      </a: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1382981007"/>
                  </a:ext>
                </a:extLst>
              </a:tr>
              <a:tr h="6378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1100" dirty="0"/>
                        <a:t>Modernisation/ densification du </a:t>
                      </a:r>
                      <a:br>
                        <a:rPr lang="fr-CH" sz="1100" dirty="0"/>
                      </a:br>
                      <a:r>
                        <a:rPr lang="fr-CH" sz="1100" dirty="0"/>
                        <a:t>réseau géodésique </a:t>
                      </a:r>
                      <a:r>
                        <a:rPr lang="fr-CH" sz="1100" dirty="0">
                          <a:highlight>
                            <a:srgbClr val="FFFF00"/>
                          </a:highlight>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CH" sz="1100" dirty="0">
                        <a:highlight>
                          <a:srgbClr val="FFFF00"/>
                        </a:highlight>
                      </a:endParaRPr>
                    </a:p>
                  </a:txBody>
                  <a:tcPr anchor="ctr">
                    <a:lnL>
                      <a:noFill/>
                    </a:lnL>
                    <a:lnR>
                      <a:noFill/>
                    </a:lnR>
                    <a:lnT>
                      <a:noFill/>
                    </a:lnT>
                    <a:lnB>
                      <a:noFill/>
                    </a:lnB>
                    <a:lnTlToBr w="12700" cmpd="sng">
                      <a:noFill/>
                      <a:prstDash val="solid"/>
                    </a:lnTlToBr>
                    <a:lnBlToTr w="12700" cmpd="sng">
                      <a:noFill/>
                      <a:prstDash val="solid"/>
                    </a:lnBlToTr>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1100" dirty="0"/>
                        <a:t>Mise en place et équipement des </a:t>
                      </a:r>
                      <a:br>
                        <a:rPr lang="fr-CH" sz="1100" dirty="0"/>
                      </a:br>
                      <a:r>
                        <a:rPr lang="fr-CH" sz="1100" dirty="0"/>
                        <a:t>bureaux fonciers et formation d’un agent de bureau</a:t>
                      </a:r>
                      <a:endParaRPr lang="fr-CH" sz="1100" b="1" i="1" dirty="0">
                        <a:solidFill>
                          <a:srgbClr val="C00000"/>
                        </a:solidFill>
                      </a:endParaRPr>
                    </a:p>
                  </a:txBody>
                  <a:tcPr anchor="ctr">
                    <a:lnL>
                      <a:noFill/>
                    </a:lnL>
                    <a:lnR>
                      <a:noFill/>
                    </a:lnR>
                    <a:lnT>
                      <a:noFill/>
                    </a:lnT>
                    <a:lnB>
                      <a:noFill/>
                    </a:lnB>
                    <a:lnTlToBr w="12700" cmpd="sng">
                      <a:noFill/>
                      <a:prstDash val="solid"/>
                    </a:lnTlToBr>
                    <a:lnBlToTr w="12700" cmpd="sng">
                      <a:noFill/>
                      <a:prstDash val="solid"/>
                    </a:lnBlToTr>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1100" dirty="0"/>
                        <a:t>Création d’un service d’appui aux communes pour la gestion foncière (SACOGEF ?)</a:t>
                      </a:r>
                    </a:p>
                  </a:txBody>
                  <a:tcPr anchor="ctr">
                    <a:lnL>
                      <a:noFill/>
                    </a:lnL>
                    <a:lnR>
                      <a:noFill/>
                    </a:lnR>
                    <a:lnT>
                      <a:noFill/>
                    </a:lnT>
                    <a:lnB>
                      <a:noFill/>
                    </a:lnB>
                    <a:lnTlToBr w="12700" cmpd="sng">
                      <a:noFill/>
                      <a:prstDash val="solid"/>
                    </a:lnTlToBr>
                    <a:lnBlToTr w="12700" cmpd="sng">
                      <a:noFill/>
                      <a:prstDash val="solid"/>
                    </a:lnBlToTr>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1100" dirty="0"/>
                        <a:t>Développement d’un module dédié aux services préfectoraux dans le SIFC</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CH" sz="1100" b="1" i="1" dirty="0">
                        <a:solidFill>
                          <a:srgbClr val="C00000"/>
                        </a:solidFill>
                      </a:endParaRPr>
                    </a:p>
                  </a:txBody>
                  <a:tcPr anchor="ctr">
                    <a:lnL>
                      <a:noFill/>
                    </a:lnL>
                    <a:lnR>
                      <a:noFill/>
                    </a:lnR>
                    <a:lnT>
                      <a:noFill/>
                    </a:lnT>
                    <a:lnB>
                      <a:noFill/>
                    </a:lnB>
                    <a:lnTlToBr w="12700" cmpd="sng">
                      <a:noFill/>
                      <a:prstDash val="solid"/>
                    </a:lnTlToBr>
                    <a:lnBlToTr w="12700" cmpd="sng">
                      <a:noFill/>
                      <a:prstDash val="solid"/>
                    </a:lnBlToTr>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CH" sz="1100" b="1" i="1" dirty="0">
                        <a:solidFill>
                          <a:srgbClr val="C00000"/>
                        </a:solidFill>
                      </a:endParaRPr>
                    </a:p>
                  </a:txBody>
                  <a:tcPr anchor="ctr">
                    <a:lnL>
                      <a:noFill/>
                    </a:lnL>
                    <a:lnR>
                      <a:noFill/>
                    </a:lnR>
                    <a:lnT>
                      <a:noFill/>
                    </a:lnT>
                    <a:lnB>
                      <a:noFill/>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2729722264"/>
                  </a:ext>
                </a:extLst>
              </a:tr>
              <a:tr h="7926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1100" dirty="0"/>
                        <a:t>Finalisation de la cartographie de base</a:t>
                      </a:r>
                    </a:p>
                    <a:p>
                      <a:pPr marL="0" marR="0" lvl="0" indent="0" algn="ctr" defTabSz="914400" rtl="0" eaLnBrk="1" fontAlgn="auto" latinLnBrk="0" hangingPunct="1">
                        <a:lnSpc>
                          <a:spcPct val="100000"/>
                        </a:lnSpc>
                        <a:spcBef>
                          <a:spcPts val="0"/>
                        </a:spcBef>
                        <a:spcAft>
                          <a:spcPts val="0"/>
                        </a:spcAft>
                        <a:buClrTx/>
                        <a:buSzTx/>
                        <a:buFontTx/>
                        <a:buNone/>
                        <a:tabLst/>
                        <a:defRPr/>
                      </a:pPr>
                      <a:r>
                        <a:rPr lang="fr-CH" sz="1100" dirty="0"/>
                        <a:t>(66 feuilles sur la zone du projet)</a:t>
                      </a:r>
                      <a:br>
                        <a:rPr lang="fr-CH" sz="1100" dirty="0"/>
                      </a:br>
                      <a:r>
                        <a:rPr lang="fr-CH" sz="1100" dirty="0"/>
                        <a:t>au 1:50’000</a:t>
                      </a:r>
                      <a:r>
                        <a:rPr lang="fr-CH" sz="1100" baseline="30000" dirty="0"/>
                        <a:t>e</a:t>
                      </a:r>
                      <a:r>
                        <a:rPr lang="fr-CH" sz="1100" dirty="0"/>
                        <a:t> </a:t>
                      </a:r>
                      <a:r>
                        <a:rPr lang="fr-CH" sz="1100" dirty="0">
                          <a:highlight>
                            <a:srgbClr val="FFFF00"/>
                          </a:highlight>
                        </a:rPr>
                        <a:t>*</a:t>
                      </a:r>
                    </a:p>
                  </a:txBody>
                  <a:tcPr anchor="ctr">
                    <a:lnL>
                      <a:noFill/>
                    </a:lnL>
                    <a:lnR>
                      <a:noFill/>
                    </a:lnR>
                    <a:lnT>
                      <a:noFill/>
                    </a:lnT>
                    <a:lnB>
                      <a:noFill/>
                    </a:lnB>
                    <a:lnTlToBr w="12700" cmpd="sng">
                      <a:noFill/>
                      <a:prstDash val="solid"/>
                    </a:lnTlToBr>
                    <a:lnBlToTr w="12700" cmpd="sng">
                      <a:noFill/>
                      <a:prstDash val="solid"/>
                    </a:lnBlToTr>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1100" dirty="0"/>
                        <a:t>Renforcement des Commissions Domaniales</a:t>
                      </a:r>
                    </a:p>
                  </a:txBody>
                  <a:tcPr anchor="ctr">
                    <a:lnL>
                      <a:noFill/>
                    </a:lnL>
                    <a:lnR>
                      <a:noFill/>
                    </a:lnR>
                    <a:lnT>
                      <a:noFill/>
                    </a:lnT>
                    <a:lnB>
                      <a:noFill/>
                    </a:lnB>
                    <a:lnTlToBr w="12700" cmpd="sng">
                      <a:noFill/>
                      <a:prstDash val="solid"/>
                    </a:lnTlToBr>
                    <a:lnBlToTr w="12700" cmpd="sng">
                      <a:noFill/>
                      <a:prstDash val="solid"/>
                    </a:lnBlToTr>
                    <a:solidFill>
                      <a:srgbClr val="FFFF99"/>
                    </a:solidFill>
                  </a:tcPr>
                </a:tc>
                <a:tc>
                  <a:txBody>
                    <a:bodyPr/>
                    <a:lstStyle/>
                    <a:p>
                      <a:pPr algn="ctr"/>
                      <a:endParaRPr lang="fr-FR" sz="1100" dirty="0"/>
                    </a:p>
                  </a:txBody>
                  <a:tcPr anchor="ctr">
                    <a:lnL>
                      <a:noFill/>
                    </a:lnL>
                    <a:lnR>
                      <a:noFill/>
                    </a:lnR>
                    <a:lnT>
                      <a:noFill/>
                    </a:lnT>
                    <a:lnB>
                      <a:noFill/>
                    </a:lnB>
                    <a:lnTlToBr w="12700" cmpd="sng">
                      <a:noFill/>
                      <a:prstDash val="solid"/>
                    </a:lnTlToBr>
                    <a:lnBlToTr w="12700" cmpd="sng">
                      <a:noFill/>
                      <a:prstDash val="solid"/>
                    </a:lnBlToTr>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1100" dirty="0"/>
                        <a:t>Appui aux CTASF </a:t>
                      </a:r>
                    </a:p>
                    <a:p>
                      <a:pPr algn="ctr"/>
                      <a:endParaRPr lang="fr-FR" sz="1100" dirty="0"/>
                    </a:p>
                  </a:txBody>
                  <a:tcPr anchor="ctr">
                    <a:lnL>
                      <a:noFill/>
                    </a:lnL>
                    <a:lnR>
                      <a:noFill/>
                    </a:lnR>
                    <a:lnT>
                      <a:noFill/>
                    </a:lnT>
                    <a:lnB>
                      <a:noFill/>
                    </a:lnB>
                    <a:lnTlToBr w="12700" cmpd="sng">
                      <a:noFill/>
                      <a:prstDash val="solid"/>
                    </a:lnTlToBr>
                    <a:lnBlToTr w="12700" cmpd="sng">
                      <a:noFill/>
                      <a:prstDash val="solid"/>
                    </a:lnBlToTr>
                    <a:solidFill>
                      <a:srgbClr val="FFFF99"/>
                    </a:solidFill>
                  </a:tcPr>
                </a:tc>
                <a:tc>
                  <a:txBody>
                    <a:bodyPr/>
                    <a:lstStyle/>
                    <a:p>
                      <a:pPr algn="ctr"/>
                      <a:endParaRPr lang="fr-FR" sz="1100" dirty="0"/>
                    </a:p>
                  </a:txBody>
                  <a:tcPr anchor="ctr">
                    <a:lnL>
                      <a:noFill/>
                    </a:lnL>
                    <a:lnR>
                      <a:noFill/>
                    </a:lnR>
                    <a:lnT>
                      <a:noFill/>
                    </a:lnT>
                    <a:lnB>
                      <a:noFill/>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3178794941"/>
                  </a:ext>
                </a:extLst>
              </a:tr>
              <a:tr h="9670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dirty="0"/>
                        <a:t>Collecte et cartographie des droits et contraintes </a:t>
                      </a:r>
                      <a:r>
                        <a:rPr lang="fr-FR" sz="1100" b="1" u="sng" dirty="0"/>
                        <a:t>existants</a:t>
                      </a:r>
                      <a:r>
                        <a:rPr lang="fr-FR" sz="1100" dirty="0"/>
                        <a:t> (délibérations</a:t>
                      </a:r>
                      <a:r>
                        <a:rPr lang="fr-FR" sz="1100" dirty="0">
                          <a:highlight>
                            <a:srgbClr val="FFFF00"/>
                          </a:highlight>
                        </a:rPr>
                        <a:t>*</a:t>
                      </a:r>
                      <a:r>
                        <a:rPr lang="fr-FR" sz="1100" dirty="0"/>
                        <a:t>; POAS et PUD</a:t>
                      </a:r>
                      <a:r>
                        <a:rPr lang="fr-FR" sz="1100" dirty="0">
                          <a:highlight>
                            <a:srgbClr val="FFFF00"/>
                          </a:highlight>
                        </a:rPr>
                        <a:t>*</a:t>
                      </a:r>
                      <a:r>
                        <a:rPr lang="fr-FR" sz="1100" dirty="0"/>
                        <a:t>; domaine de l’Etat</a:t>
                      </a:r>
                      <a:r>
                        <a:rPr lang="fr-FR" sz="1100" dirty="0">
                          <a:highlight>
                            <a:srgbClr val="FFFF00"/>
                          </a:highlight>
                        </a:rPr>
                        <a:t>*</a:t>
                      </a:r>
                      <a:r>
                        <a:rPr lang="fr-FR" sz="1100" dirty="0"/>
                        <a:t>; délimitation des communales</a:t>
                      </a:r>
                      <a:r>
                        <a:rPr lang="fr-FR" sz="1100" dirty="0">
                          <a:highlight>
                            <a:srgbClr val="FFFF00"/>
                          </a:highlight>
                        </a:rPr>
                        <a:t>*</a:t>
                      </a:r>
                      <a:r>
                        <a:rPr lang="fr-FR" sz="1100" dirty="0"/>
                        <a:t> – y compris médiation)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CH" sz="1100" dirty="0">
                        <a:highlight>
                          <a:srgbClr val="FFFF00"/>
                        </a:highlight>
                      </a:endParaRPr>
                    </a:p>
                  </a:txBody>
                  <a:tcPr anchor="ctr">
                    <a:lnL>
                      <a:noFill/>
                    </a:lnL>
                    <a:lnR>
                      <a:noFill/>
                    </a:lnR>
                    <a:lnT>
                      <a:noFill/>
                    </a:lnT>
                    <a:lnB>
                      <a:noFill/>
                    </a:lnB>
                    <a:lnTlToBr w="12700" cmpd="sng">
                      <a:noFill/>
                      <a:prstDash val="solid"/>
                    </a:lnTlToBr>
                    <a:lnBlToTr w="12700" cmpd="sng">
                      <a:noFill/>
                      <a:prstDash val="solid"/>
                    </a:lnBlToTr>
                    <a:solidFill>
                      <a:srgbClr val="FFFF99"/>
                    </a:solidFill>
                  </a:tcPr>
                </a:tc>
                <a:tc>
                  <a:txBody>
                    <a:bodyPr/>
                    <a:lstStyle/>
                    <a:p>
                      <a:pPr algn="ctr"/>
                      <a:endParaRPr lang="fr-FR" sz="1100" dirty="0"/>
                    </a:p>
                  </a:txBody>
                  <a:tcPr anchor="ctr">
                    <a:lnL>
                      <a:noFill/>
                    </a:lnL>
                    <a:lnR>
                      <a:noFill/>
                    </a:lnR>
                    <a:lnT>
                      <a:noFill/>
                    </a:lnT>
                    <a:lnB>
                      <a:noFill/>
                    </a:lnB>
                    <a:lnTlToBr w="12700" cmpd="sng">
                      <a:noFill/>
                      <a:prstDash val="solid"/>
                    </a:lnTlToBr>
                    <a:lnBlToTr w="12700" cmpd="sng">
                      <a:noFill/>
                      <a:prstDash val="solid"/>
                    </a:lnBlToTr>
                    <a:solidFill>
                      <a:srgbClr val="FFFF99"/>
                    </a:solidFill>
                  </a:tcPr>
                </a:tc>
                <a:tc>
                  <a:txBody>
                    <a:bodyPr/>
                    <a:lstStyle/>
                    <a:p>
                      <a:pPr algn="ctr"/>
                      <a:endParaRPr lang="fr-FR" sz="1100" dirty="0"/>
                    </a:p>
                  </a:txBody>
                  <a:tcPr anchor="ctr">
                    <a:lnL>
                      <a:noFill/>
                    </a:lnL>
                    <a:lnR>
                      <a:noFill/>
                    </a:lnR>
                    <a:lnT>
                      <a:noFill/>
                    </a:lnT>
                    <a:lnB>
                      <a:noFill/>
                    </a:lnB>
                    <a:lnTlToBr w="12700" cmpd="sng">
                      <a:noFill/>
                      <a:prstDash val="solid"/>
                    </a:lnTlToBr>
                    <a:lnBlToTr w="12700" cmpd="sng">
                      <a:noFill/>
                      <a:prstDash val="solid"/>
                    </a:lnBlToTr>
                    <a:solidFill>
                      <a:srgbClr val="FFFF99"/>
                    </a:solidFill>
                  </a:tcPr>
                </a:tc>
                <a:tc>
                  <a:txBody>
                    <a:bodyPr/>
                    <a:lstStyle/>
                    <a:p>
                      <a:pPr algn="ctr"/>
                      <a:endParaRPr lang="fr-FR" sz="1100" dirty="0"/>
                    </a:p>
                  </a:txBody>
                  <a:tcPr anchor="ctr">
                    <a:lnL>
                      <a:noFill/>
                    </a:lnL>
                    <a:lnR>
                      <a:noFill/>
                    </a:lnR>
                    <a:lnT>
                      <a:noFill/>
                    </a:lnT>
                    <a:lnB>
                      <a:noFill/>
                    </a:lnB>
                    <a:lnTlToBr w="12700" cmpd="sng">
                      <a:noFill/>
                      <a:prstDash val="solid"/>
                    </a:lnTlToBr>
                    <a:lnBlToTr w="12700" cmpd="sng">
                      <a:noFill/>
                      <a:prstDash val="solid"/>
                    </a:lnBlToTr>
                    <a:solidFill>
                      <a:srgbClr val="FFFF99"/>
                    </a:solidFill>
                  </a:tcPr>
                </a:tc>
                <a:tc>
                  <a:txBody>
                    <a:bodyPr/>
                    <a:lstStyle/>
                    <a:p>
                      <a:pPr algn="ctr"/>
                      <a:endParaRPr lang="fr-FR" sz="1100" dirty="0"/>
                    </a:p>
                  </a:txBody>
                  <a:tcPr anchor="ctr">
                    <a:lnL>
                      <a:noFill/>
                    </a:lnL>
                    <a:lnR>
                      <a:noFill/>
                    </a:lnR>
                    <a:lnT>
                      <a:noFill/>
                    </a:lnT>
                    <a:lnB>
                      <a:noFill/>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val="43174803"/>
                  </a:ext>
                </a:extLst>
              </a:tr>
            </a:tbl>
          </a:graphicData>
        </a:graphic>
      </p:graphicFrame>
      <p:sp>
        <p:nvSpPr>
          <p:cNvPr id="14" name="Rectangle 13">
            <a:extLst>
              <a:ext uri="{FF2B5EF4-FFF2-40B4-BE49-F238E27FC236}">
                <a16:creationId xmlns:a16="http://schemas.microsoft.com/office/drawing/2014/main" id="{79E89686-7E14-43D4-B886-2E5FD4D68479}"/>
              </a:ext>
            </a:extLst>
          </p:cNvPr>
          <p:cNvSpPr/>
          <p:nvPr/>
        </p:nvSpPr>
        <p:spPr>
          <a:xfrm>
            <a:off x="67559" y="1206163"/>
            <a:ext cx="12056882" cy="1348033"/>
          </a:xfrm>
          <a:prstGeom prst="rect">
            <a:avLst/>
          </a:prstGeom>
          <a:noFill/>
          <a:ln w="22225" cap="rnd">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2" name="Straight Arrow Connector 11">
            <a:extLst>
              <a:ext uri="{FF2B5EF4-FFF2-40B4-BE49-F238E27FC236}">
                <a16:creationId xmlns:a16="http://schemas.microsoft.com/office/drawing/2014/main" id="{166452E6-38AF-43D9-830B-2A4EDF4089B8}"/>
              </a:ext>
            </a:extLst>
          </p:cNvPr>
          <p:cNvCxnSpPr>
            <a:cxnSpLocks/>
          </p:cNvCxnSpPr>
          <p:nvPr/>
        </p:nvCxnSpPr>
        <p:spPr>
          <a:xfrm>
            <a:off x="1423971" y="2230460"/>
            <a:ext cx="10085542" cy="0"/>
          </a:xfrm>
          <a:prstGeom prst="straightConnector1">
            <a:avLst/>
          </a:prstGeom>
          <a:solidFill>
            <a:srgbClr val="C00000"/>
          </a:solidFill>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7733FF69-63D6-42EA-BE86-88E12D4B6001}"/>
              </a:ext>
            </a:extLst>
          </p:cNvPr>
          <p:cNvGrpSpPr/>
          <p:nvPr/>
        </p:nvGrpSpPr>
        <p:grpSpPr>
          <a:xfrm>
            <a:off x="1352153" y="2150954"/>
            <a:ext cx="122549" cy="877668"/>
            <a:chOff x="948507" y="2022655"/>
            <a:chExt cx="122549" cy="877668"/>
          </a:xfrm>
        </p:grpSpPr>
        <p:sp>
          <p:nvSpPr>
            <p:cNvPr id="6" name="Flowchart: Connector 5">
              <a:extLst>
                <a:ext uri="{FF2B5EF4-FFF2-40B4-BE49-F238E27FC236}">
                  <a16:creationId xmlns:a16="http://schemas.microsoft.com/office/drawing/2014/main" id="{EA94D719-D61C-4655-A48B-706C4733AC0A}"/>
                </a:ext>
              </a:extLst>
            </p:cNvPr>
            <p:cNvSpPr/>
            <p:nvPr/>
          </p:nvSpPr>
          <p:spPr>
            <a:xfrm>
              <a:off x="948507" y="2022655"/>
              <a:ext cx="122549" cy="122549"/>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 name="Straight Arrow Connector 18">
              <a:extLst>
                <a:ext uri="{FF2B5EF4-FFF2-40B4-BE49-F238E27FC236}">
                  <a16:creationId xmlns:a16="http://schemas.microsoft.com/office/drawing/2014/main" id="{4E96D823-2839-46AF-A6CD-7EAFAD8236AF}"/>
                </a:ext>
              </a:extLst>
            </p:cNvPr>
            <p:cNvCxnSpPr>
              <a:cxnSpLocks/>
            </p:cNvCxnSpPr>
            <p:nvPr/>
          </p:nvCxnSpPr>
          <p:spPr>
            <a:xfrm flipV="1">
              <a:off x="1020325" y="2174460"/>
              <a:ext cx="0" cy="725863"/>
            </a:xfrm>
            <a:prstGeom prst="straightConnector1">
              <a:avLst/>
            </a:prstGeom>
            <a:ln w="3810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65917CE1-F7FC-4FDB-AB72-4D566AE73AA8}"/>
              </a:ext>
            </a:extLst>
          </p:cNvPr>
          <p:cNvGrpSpPr/>
          <p:nvPr/>
        </p:nvGrpSpPr>
        <p:grpSpPr>
          <a:xfrm>
            <a:off x="3786770" y="2169641"/>
            <a:ext cx="122549" cy="855150"/>
            <a:chOff x="3074923" y="2015917"/>
            <a:chExt cx="122549" cy="855150"/>
          </a:xfrm>
        </p:grpSpPr>
        <p:sp>
          <p:nvSpPr>
            <p:cNvPr id="7" name="Flowchart: Connector 6">
              <a:extLst>
                <a:ext uri="{FF2B5EF4-FFF2-40B4-BE49-F238E27FC236}">
                  <a16:creationId xmlns:a16="http://schemas.microsoft.com/office/drawing/2014/main" id="{86C97654-D26A-4558-9F13-8454FE5D08AC}"/>
                </a:ext>
              </a:extLst>
            </p:cNvPr>
            <p:cNvSpPr/>
            <p:nvPr/>
          </p:nvSpPr>
          <p:spPr>
            <a:xfrm>
              <a:off x="3074923" y="2015917"/>
              <a:ext cx="122549" cy="122549"/>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3" name="Straight Arrow Connector 22">
              <a:extLst>
                <a:ext uri="{FF2B5EF4-FFF2-40B4-BE49-F238E27FC236}">
                  <a16:creationId xmlns:a16="http://schemas.microsoft.com/office/drawing/2014/main" id="{09C818FA-7212-4A0F-9B83-89DA9C2AAA3E}"/>
                </a:ext>
              </a:extLst>
            </p:cNvPr>
            <p:cNvCxnSpPr>
              <a:cxnSpLocks/>
            </p:cNvCxnSpPr>
            <p:nvPr/>
          </p:nvCxnSpPr>
          <p:spPr>
            <a:xfrm flipV="1">
              <a:off x="3136197" y="2145204"/>
              <a:ext cx="0" cy="725863"/>
            </a:xfrm>
            <a:prstGeom prst="straightConnector1">
              <a:avLst/>
            </a:prstGeom>
            <a:ln w="3810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1C428194-B10C-4E03-8DD5-568CDFE945A4}"/>
              </a:ext>
            </a:extLst>
          </p:cNvPr>
          <p:cNvGrpSpPr/>
          <p:nvPr/>
        </p:nvGrpSpPr>
        <p:grpSpPr>
          <a:xfrm>
            <a:off x="8701396" y="2175576"/>
            <a:ext cx="122549" cy="882063"/>
            <a:chOff x="9454171" y="2018259"/>
            <a:chExt cx="122549" cy="882063"/>
          </a:xfrm>
        </p:grpSpPr>
        <p:sp>
          <p:nvSpPr>
            <p:cNvPr id="9" name="Flowchart: Connector 8">
              <a:extLst>
                <a:ext uri="{FF2B5EF4-FFF2-40B4-BE49-F238E27FC236}">
                  <a16:creationId xmlns:a16="http://schemas.microsoft.com/office/drawing/2014/main" id="{F3B7D0EA-8DA5-43D4-BC36-B0326CD8F58D}"/>
                </a:ext>
              </a:extLst>
            </p:cNvPr>
            <p:cNvSpPr/>
            <p:nvPr/>
          </p:nvSpPr>
          <p:spPr>
            <a:xfrm>
              <a:off x="9454171" y="2018259"/>
              <a:ext cx="122549" cy="122549"/>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5" name="Straight Arrow Connector 24">
              <a:extLst>
                <a:ext uri="{FF2B5EF4-FFF2-40B4-BE49-F238E27FC236}">
                  <a16:creationId xmlns:a16="http://schemas.microsoft.com/office/drawing/2014/main" id="{BB997712-0FC8-4FFD-A07D-4E1B2C6CB607}"/>
                </a:ext>
              </a:extLst>
            </p:cNvPr>
            <p:cNvCxnSpPr>
              <a:cxnSpLocks/>
            </p:cNvCxnSpPr>
            <p:nvPr/>
          </p:nvCxnSpPr>
          <p:spPr>
            <a:xfrm flipV="1">
              <a:off x="9532281" y="2174459"/>
              <a:ext cx="0" cy="725863"/>
            </a:xfrm>
            <a:prstGeom prst="straightConnector1">
              <a:avLst/>
            </a:prstGeom>
            <a:ln w="3810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DEF29544-4693-40BB-81E9-27AD15F77EBB}"/>
              </a:ext>
            </a:extLst>
          </p:cNvPr>
          <p:cNvGrpSpPr/>
          <p:nvPr/>
        </p:nvGrpSpPr>
        <p:grpSpPr>
          <a:xfrm>
            <a:off x="11030300" y="2173234"/>
            <a:ext cx="122549" cy="884405"/>
            <a:chOff x="11580587" y="2015916"/>
            <a:chExt cx="122549" cy="884405"/>
          </a:xfrm>
        </p:grpSpPr>
        <p:cxnSp>
          <p:nvCxnSpPr>
            <p:cNvPr id="26" name="Straight Arrow Connector 25">
              <a:extLst>
                <a:ext uri="{FF2B5EF4-FFF2-40B4-BE49-F238E27FC236}">
                  <a16:creationId xmlns:a16="http://schemas.microsoft.com/office/drawing/2014/main" id="{6B52B373-8B8A-4DAE-9E2E-B15DEEAA62D2}"/>
                </a:ext>
              </a:extLst>
            </p:cNvPr>
            <p:cNvCxnSpPr>
              <a:cxnSpLocks/>
            </p:cNvCxnSpPr>
            <p:nvPr/>
          </p:nvCxnSpPr>
          <p:spPr>
            <a:xfrm flipV="1">
              <a:off x="11641861" y="2174458"/>
              <a:ext cx="0" cy="725863"/>
            </a:xfrm>
            <a:prstGeom prst="straightConnector1">
              <a:avLst/>
            </a:prstGeom>
            <a:ln w="3810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9" name="Flowchart: Connector 28">
              <a:extLst>
                <a:ext uri="{FF2B5EF4-FFF2-40B4-BE49-F238E27FC236}">
                  <a16:creationId xmlns:a16="http://schemas.microsoft.com/office/drawing/2014/main" id="{A53EF293-61A8-4CCC-8611-5C2F10418176}"/>
                </a:ext>
              </a:extLst>
            </p:cNvPr>
            <p:cNvSpPr/>
            <p:nvPr/>
          </p:nvSpPr>
          <p:spPr>
            <a:xfrm>
              <a:off x="11580587" y="2015916"/>
              <a:ext cx="122549" cy="122549"/>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4" name="Straight Arrow Connector 33">
            <a:extLst>
              <a:ext uri="{FF2B5EF4-FFF2-40B4-BE49-F238E27FC236}">
                <a16:creationId xmlns:a16="http://schemas.microsoft.com/office/drawing/2014/main" id="{413EDCBE-B63E-48B7-9B6D-E36052F86635}"/>
              </a:ext>
            </a:extLst>
          </p:cNvPr>
          <p:cNvCxnSpPr>
            <a:cxnSpLocks/>
          </p:cNvCxnSpPr>
          <p:nvPr/>
        </p:nvCxnSpPr>
        <p:spPr>
          <a:xfrm>
            <a:off x="5201339" y="546287"/>
            <a:ext cx="0" cy="659876"/>
          </a:xfrm>
          <a:prstGeom prst="straightConnector1">
            <a:avLst/>
          </a:prstGeom>
          <a:ln w="3810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78A4B22-8737-43E8-A0A3-E58F705598B8}"/>
              </a:ext>
            </a:extLst>
          </p:cNvPr>
          <p:cNvGrpSpPr/>
          <p:nvPr/>
        </p:nvGrpSpPr>
        <p:grpSpPr>
          <a:xfrm>
            <a:off x="6344889" y="2186485"/>
            <a:ext cx="122549" cy="884406"/>
            <a:chOff x="5201339" y="2015917"/>
            <a:chExt cx="122549" cy="884406"/>
          </a:xfrm>
        </p:grpSpPr>
        <p:cxnSp>
          <p:nvCxnSpPr>
            <p:cNvPr id="24" name="Straight Arrow Connector 23">
              <a:extLst>
                <a:ext uri="{FF2B5EF4-FFF2-40B4-BE49-F238E27FC236}">
                  <a16:creationId xmlns:a16="http://schemas.microsoft.com/office/drawing/2014/main" id="{4C767FA9-460F-476D-8B16-DE6F2E9A320C}"/>
                </a:ext>
              </a:extLst>
            </p:cNvPr>
            <p:cNvCxnSpPr>
              <a:cxnSpLocks/>
            </p:cNvCxnSpPr>
            <p:nvPr/>
          </p:nvCxnSpPr>
          <p:spPr>
            <a:xfrm flipV="1">
              <a:off x="5262613" y="2174460"/>
              <a:ext cx="0" cy="725863"/>
            </a:xfrm>
            <a:prstGeom prst="straightConnector1">
              <a:avLst/>
            </a:prstGeom>
            <a:ln w="3810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0" name="Flowchart: Connector 39">
              <a:extLst>
                <a:ext uri="{FF2B5EF4-FFF2-40B4-BE49-F238E27FC236}">
                  <a16:creationId xmlns:a16="http://schemas.microsoft.com/office/drawing/2014/main" id="{37A31DB0-BC99-412D-ABAE-7C8EB316E203}"/>
                </a:ext>
              </a:extLst>
            </p:cNvPr>
            <p:cNvSpPr/>
            <p:nvPr/>
          </p:nvSpPr>
          <p:spPr>
            <a:xfrm>
              <a:off x="5201339" y="2015917"/>
              <a:ext cx="122549" cy="122549"/>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5" name="Groupe 14">
            <a:extLst>
              <a:ext uri="{FF2B5EF4-FFF2-40B4-BE49-F238E27FC236}">
                <a16:creationId xmlns:a16="http://schemas.microsoft.com/office/drawing/2014/main" id="{B150A21F-DF0D-4356-B7B7-AE37F5BDC958}"/>
              </a:ext>
            </a:extLst>
          </p:cNvPr>
          <p:cNvGrpSpPr/>
          <p:nvPr/>
        </p:nvGrpSpPr>
        <p:grpSpPr>
          <a:xfrm>
            <a:off x="5499469" y="5327994"/>
            <a:ext cx="755271" cy="648632"/>
            <a:chOff x="5499469" y="4991937"/>
            <a:chExt cx="755271" cy="648632"/>
          </a:xfrm>
        </p:grpSpPr>
        <p:sp>
          <p:nvSpPr>
            <p:cNvPr id="3" name="TextBox 2">
              <a:extLst>
                <a:ext uri="{FF2B5EF4-FFF2-40B4-BE49-F238E27FC236}">
                  <a16:creationId xmlns:a16="http://schemas.microsoft.com/office/drawing/2014/main" id="{AF77C9D2-243B-43F3-9B42-FD0906F91BD4}"/>
                </a:ext>
              </a:extLst>
            </p:cNvPr>
            <p:cNvSpPr txBox="1"/>
            <p:nvPr/>
          </p:nvSpPr>
          <p:spPr>
            <a:xfrm>
              <a:off x="5499469" y="4991937"/>
              <a:ext cx="755271" cy="461665"/>
            </a:xfrm>
            <a:prstGeom prst="rect">
              <a:avLst/>
            </a:prstGeom>
            <a:noFill/>
          </p:spPr>
          <p:txBody>
            <a:bodyPr wrap="none" rtlCol="0">
              <a:spAutoFit/>
            </a:bodyPr>
            <a:lstStyle/>
            <a:p>
              <a:r>
                <a:rPr lang="fr-CH" sz="1200" b="1" dirty="0"/>
                <a:t>Légende</a:t>
              </a:r>
              <a:r>
                <a:rPr lang="fr-CH" sz="1200" dirty="0"/>
                <a:t> </a:t>
              </a:r>
            </a:p>
            <a:p>
              <a:r>
                <a:rPr lang="fr-CH" sz="1200" dirty="0">
                  <a:highlight>
                    <a:srgbClr val="FFFF00"/>
                  </a:highlight>
                </a:rPr>
                <a:t>*</a:t>
              </a:r>
            </a:p>
          </p:txBody>
        </p:sp>
        <p:grpSp>
          <p:nvGrpSpPr>
            <p:cNvPr id="8" name="Groupe 7">
              <a:extLst>
                <a:ext uri="{FF2B5EF4-FFF2-40B4-BE49-F238E27FC236}">
                  <a16:creationId xmlns:a16="http://schemas.microsoft.com/office/drawing/2014/main" id="{2B1C193E-4247-467D-9AFA-33BB5C854512}"/>
                </a:ext>
              </a:extLst>
            </p:cNvPr>
            <p:cNvGrpSpPr/>
            <p:nvPr/>
          </p:nvGrpSpPr>
          <p:grpSpPr>
            <a:xfrm>
              <a:off x="5594505" y="5417819"/>
              <a:ext cx="478139" cy="222750"/>
              <a:chOff x="5594505" y="5953398"/>
              <a:chExt cx="478139" cy="222750"/>
            </a:xfrm>
          </p:grpSpPr>
          <p:cxnSp>
            <p:nvCxnSpPr>
              <p:cNvPr id="48" name="Straight Arrow Connector 47">
                <a:extLst>
                  <a:ext uri="{FF2B5EF4-FFF2-40B4-BE49-F238E27FC236}">
                    <a16:creationId xmlns:a16="http://schemas.microsoft.com/office/drawing/2014/main" id="{FD7B119F-DFDD-4477-BDC1-0AB0D6261B35}"/>
                  </a:ext>
                </a:extLst>
              </p:cNvPr>
              <p:cNvCxnSpPr>
                <a:cxnSpLocks/>
              </p:cNvCxnSpPr>
              <p:nvPr/>
            </p:nvCxnSpPr>
            <p:spPr>
              <a:xfrm flipV="1">
                <a:off x="5594505" y="6176147"/>
                <a:ext cx="478139" cy="1"/>
              </a:xfrm>
              <a:prstGeom prst="straightConnector1">
                <a:avLst/>
              </a:prstGeom>
              <a:ln w="38100">
                <a:solidFill>
                  <a:srgbClr val="00B0F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1" name="Flowchart: Connector 50">
                <a:extLst>
                  <a:ext uri="{FF2B5EF4-FFF2-40B4-BE49-F238E27FC236}">
                    <a16:creationId xmlns:a16="http://schemas.microsoft.com/office/drawing/2014/main" id="{E0313E58-53AC-4752-9E58-1E0BCF219A4C}"/>
                  </a:ext>
                </a:extLst>
              </p:cNvPr>
              <p:cNvSpPr/>
              <p:nvPr/>
            </p:nvSpPr>
            <p:spPr>
              <a:xfrm>
                <a:off x="5594505" y="5953398"/>
                <a:ext cx="122549" cy="122549"/>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2" name="Straight Arrow Connector 51">
                <a:extLst>
                  <a:ext uri="{FF2B5EF4-FFF2-40B4-BE49-F238E27FC236}">
                    <a16:creationId xmlns:a16="http://schemas.microsoft.com/office/drawing/2014/main" id="{9E33203F-2CC6-4F83-90A2-B8DCB1488ECB}"/>
                  </a:ext>
                </a:extLst>
              </p:cNvPr>
              <p:cNvCxnSpPr>
                <a:cxnSpLocks/>
              </p:cNvCxnSpPr>
              <p:nvPr/>
            </p:nvCxnSpPr>
            <p:spPr>
              <a:xfrm>
                <a:off x="5717054" y="6014672"/>
                <a:ext cx="353134" cy="0"/>
              </a:xfrm>
              <a:prstGeom prst="straightConnector1">
                <a:avLst/>
              </a:prstGeom>
              <a:solidFill>
                <a:srgbClr val="C00000"/>
              </a:solidFill>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58" name="TextBox 57">
            <a:extLst>
              <a:ext uri="{FF2B5EF4-FFF2-40B4-BE49-F238E27FC236}">
                <a16:creationId xmlns:a16="http://schemas.microsoft.com/office/drawing/2014/main" id="{216E515E-688F-4D2F-89F4-3E5EDDD4AAB4}"/>
              </a:ext>
            </a:extLst>
          </p:cNvPr>
          <p:cNvSpPr txBox="1"/>
          <p:nvPr/>
        </p:nvSpPr>
        <p:spPr>
          <a:xfrm>
            <a:off x="124990" y="751056"/>
            <a:ext cx="2576873" cy="323165"/>
          </a:xfrm>
          <a:prstGeom prst="rect">
            <a:avLst/>
          </a:prstGeom>
          <a:noFill/>
        </p:spPr>
        <p:txBody>
          <a:bodyPr wrap="square" rtlCol="0">
            <a:spAutoFit/>
          </a:bodyPr>
          <a:lstStyle/>
          <a:p>
            <a:pPr algn="ctr"/>
            <a:r>
              <a:rPr lang="fr-CH" sz="1500" i="1" dirty="0">
                <a:solidFill>
                  <a:srgbClr val="C00000"/>
                </a:solidFill>
              </a:rPr>
              <a:t>Communes / ANAT / DGID</a:t>
            </a:r>
            <a:endParaRPr lang="fr-FR" sz="1500" i="1" dirty="0">
              <a:solidFill>
                <a:srgbClr val="C00000"/>
              </a:solidFill>
            </a:endParaRPr>
          </a:p>
        </p:txBody>
      </p:sp>
      <p:sp>
        <p:nvSpPr>
          <p:cNvPr id="59" name="TextBox 58">
            <a:extLst>
              <a:ext uri="{FF2B5EF4-FFF2-40B4-BE49-F238E27FC236}">
                <a16:creationId xmlns:a16="http://schemas.microsoft.com/office/drawing/2014/main" id="{A55262B6-927E-4332-A55E-003EDD0B5D2C}"/>
              </a:ext>
            </a:extLst>
          </p:cNvPr>
          <p:cNvSpPr txBox="1"/>
          <p:nvPr/>
        </p:nvSpPr>
        <p:spPr>
          <a:xfrm>
            <a:off x="3053066" y="750663"/>
            <a:ext cx="1712506" cy="323165"/>
          </a:xfrm>
          <a:prstGeom prst="rect">
            <a:avLst/>
          </a:prstGeom>
          <a:noFill/>
        </p:spPr>
        <p:txBody>
          <a:bodyPr wrap="square" rtlCol="0">
            <a:spAutoFit/>
          </a:bodyPr>
          <a:lstStyle/>
          <a:p>
            <a:pPr algn="ctr"/>
            <a:r>
              <a:rPr lang="fr-CH" sz="1500" i="1" dirty="0">
                <a:solidFill>
                  <a:srgbClr val="C00000"/>
                </a:solidFill>
              </a:rPr>
              <a:t>Communes</a:t>
            </a:r>
            <a:endParaRPr lang="fr-FR" sz="1500" i="1" dirty="0">
              <a:solidFill>
                <a:srgbClr val="C00000"/>
              </a:solidFill>
            </a:endParaRPr>
          </a:p>
        </p:txBody>
      </p:sp>
      <p:sp>
        <p:nvSpPr>
          <p:cNvPr id="61" name="TextBox 60">
            <a:extLst>
              <a:ext uri="{FF2B5EF4-FFF2-40B4-BE49-F238E27FC236}">
                <a16:creationId xmlns:a16="http://schemas.microsoft.com/office/drawing/2014/main" id="{988F1243-754E-4628-B8F3-1466C602C7F8}"/>
              </a:ext>
            </a:extLst>
          </p:cNvPr>
          <p:cNvSpPr txBox="1"/>
          <p:nvPr/>
        </p:nvSpPr>
        <p:spPr>
          <a:xfrm>
            <a:off x="7540973" y="748577"/>
            <a:ext cx="2452241" cy="323165"/>
          </a:xfrm>
          <a:prstGeom prst="rect">
            <a:avLst/>
          </a:prstGeom>
          <a:noFill/>
        </p:spPr>
        <p:txBody>
          <a:bodyPr wrap="square" rtlCol="0">
            <a:spAutoFit/>
          </a:bodyPr>
          <a:lstStyle/>
          <a:p>
            <a:pPr algn="ctr"/>
            <a:r>
              <a:rPr lang="fr-CH" sz="1500" i="1" dirty="0">
                <a:solidFill>
                  <a:srgbClr val="C00000"/>
                </a:solidFill>
              </a:rPr>
              <a:t>Services préfectoraux</a:t>
            </a:r>
            <a:endParaRPr lang="fr-FR" sz="1500" i="1" dirty="0">
              <a:solidFill>
                <a:srgbClr val="C00000"/>
              </a:solidFill>
            </a:endParaRPr>
          </a:p>
        </p:txBody>
      </p:sp>
      <p:sp>
        <p:nvSpPr>
          <p:cNvPr id="63" name="TextBox 62">
            <a:extLst>
              <a:ext uri="{FF2B5EF4-FFF2-40B4-BE49-F238E27FC236}">
                <a16:creationId xmlns:a16="http://schemas.microsoft.com/office/drawing/2014/main" id="{A7B1AD7E-2FA6-4A29-95BB-7CBB6560E9C5}"/>
              </a:ext>
            </a:extLst>
          </p:cNvPr>
          <p:cNvSpPr txBox="1"/>
          <p:nvPr/>
        </p:nvSpPr>
        <p:spPr>
          <a:xfrm>
            <a:off x="5398487" y="749774"/>
            <a:ext cx="1712506" cy="323165"/>
          </a:xfrm>
          <a:prstGeom prst="rect">
            <a:avLst/>
          </a:prstGeom>
          <a:noFill/>
        </p:spPr>
        <p:txBody>
          <a:bodyPr wrap="square" rtlCol="0">
            <a:spAutoFit/>
          </a:bodyPr>
          <a:lstStyle/>
          <a:p>
            <a:pPr algn="ctr"/>
            <a:r>
              <a:rPr lang="fr-CH" sz="1500" i="1" dirty="0">
                <a:solidFill>
                  <a:srgbClr val="C00000"/>
                </a:solidFill>
              </a:rPr>
              <a:t>DGID / BCT</a:t>
            </a:r>
            <a:endParaRPr lang="fr-FR" sz="1500" i="1" dirty="0">
              <a:solidFill>
                <a:srgbClr val="C00000"/>
              </a:solidFill>
            </a:endParaRPr>
          </a:p>
        </p:txBody>
      </p:sp>
      <p:sp>
        <p:nvSpPr>
          <p:cNvPr id="64" name="TextBox 63">
            <a:extLst>
              <a:ext uri="{FF2B5EF4-FFF2-40B4-BE49-F238E27FC236}">
                <a16:creationId xmlns:a16="http://schemas.microsoft.com/office/drawing/2014/main" id="{283ADEF6-834A-4867-BAA8-10FBB614D63B}"/>
              </a:ext>
            </a:extLst>
          </p:cNvPr>
          <p:cNvSpPr txBox="1"/>
          <p:nvPr/>
        </p:nvSpPr>
        <p:spPr>
          <a:xfrm>
            <a:off x="10236354" y="752764"/>
            <a:ext cx="1712506" cy="323165"/>
          </a:xfrm>
          <a:prstGeom prst="rect">
            <a:avLst/>
          </a:prstGeom>
          <a:noFill/>
        </p:spPr>
        <p:txBody>
          <a:bodyPr wrap="square" rtlCol="0">
            <a:spAutoFit/>
          </a:bodyPr>
          <a:lstStyle/>
          <a:p>
            <a:pPr algn="ctr"/>
            <a:r>
              <a:rPr lang="fr-CH" sz="1500" i="1" dirty="0">
                <a:solidFill>
                  <a:srgbClr val="C00000"/>
                </a:solidFill>
              </a:rPr>
              <a:t>ANAT</a:t>
            </a:r>
            <a:endParaRPr lang="fr-FR" sz="1500" i="1" dirty="0">
              <a:solidFill>
                <a:srgbClr val="C00000"/>
              </a:solidFill>
            </a:endParaRPr>
          </a:p>
        </p:txBody>
      </p:sp>
      <p:sp>
        <p:nvSpPr>
          <p:cNvPr id="35" name="TextBox 56">
            <a:extLst>
              <a:ext uri="{FF2B5EF4-FFF2-40B4-BE49-F238E27FC236}">
                <a16:creationId xmlns:a16="http://schemas.microsoft.com/office/drawing/2014/main" id="{9F48694C-526F-4A87-8C84-DFEA17FC01AF}"/>
              </a:ext>
            </a:extLst>
          </p:cNvPr>
          <p:cNvSpPr txBox="1"/>
          <p:nvPr/>
        </p:nvSpPr>
        <p:spPr>
          <a:xfrm>
            <a:off x="5467020" y="4976514"/>
            <a:ext cx="6624972" cy="1200329"/>
          </a:xfrm>
          <a:prstGeom prst="rect">
            <a:avLst/>
          </a:prstGeom>
          <a:noFill/>
          <a:ln>
            <a:solidFill>
              <a:schemeClr val="tx1"/>
            </a:solidFill>
          </a:ln>
        </p:spPr>
        <p:txBody>
          <a:bodyPr wrap="square" rtlCol="0">
            <a:spAutoFit/>
          </a:bodyPr>
          <a:lstStyle/>
          <a:p>
            <a:r>
              <a:rPr lang="fr-CH" sz="1200" dirty="0"/>
              <a:t>  </a:t>
            </a:r>
          </a:p>
          <a:p>
            <a:endParaRPr lang="fr-CH" sz="1200" dirty="0"/>
          </a:p>
          <a:p>
            <a:r>
              <a:rPr lang="fr-CH" sz="1200" dirty="0"/>
              <a:t>	Procédures administratives pour l’affectation de droits d’usage dans le Domaine national</a:t>
            </a:r>
          </a:p>
          <a:p>
            <a:r>
              <a:rPr lang="fr-CH" sz="1200" dirty="0"/>
              <a:t>	Activités de la Composante 1 en soutien aux procédures administratives</a:t>
            </a:r>
          </a:p>
          <a:p>
            <a:r>
              <a:rPr lang="fr-CH" sz="1200" dirty="0"/>
              <a:t>	L’activité aboutira par la création d’un jeu de données géographique qui sera diffusé sur 	le Géoportail national géré par l’ANAT</a:t>
            </a:r>
            <a:endParaRPr lang="fr-FR" sz="1200" dirty="0"/>
          </a:p>
        </p:txBody>
      </p:sp>
    </p:spTree>
    <p:extLst>
      <p:ext uri="{BB962C8B-B14F-4D97-AF65-F5344CB8AC3E}">
        <p14:creationId xmlns:p14="http://schemas.microsoft.com/office/powerpoint/2010/main" val="34610219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p:cNvSpPr/>
          <p:nvPr/>
        </p:nvSpPr>
        <p:spPr>
          <a:xfrm>
            <a:off x="0" y="67732"/>
            <a:ext cx="12192000" cy="6858000"/>
          </a:xfrm>
          <a:prstGeom prst="rect">
            <a:avLst/>
          </a:prstGeom>
          <a:pattFill prst="smGrid">
            <a:fgClr>
              <a:schemeClr val="bg1">
                <a:lumMod val="85000"/>
              </a:schemeClr>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Rectangle 30"/>
          <p:cNvSpPr/>
          <p:nvPr/>
        </p:nvSpPr>
        <p:spPr>
          <a:xfrm>
            <a:off x="0" y="0"/>
            <a:ext cx="12192000" cy="7027330"/>
          </a:xfrm>
          <a:prstGeom prst="rect">
            <a:avLst/>
          </a:prstGeom>
          <a:gradFill>
            <a:gsLst>
              <a:gs pos="0">
                <a:srgbClr val="BDC6CB">
                  <a:alpha val="77000"/>
                </a:srgbClr>
              </a:gs>
              <a:gs pos="100000">
                <a:srgbClr val="EEEFF1">
                  <a:alpha val="7700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1" name="Groupe 10">
            <a:extLst>
              <a:ext uri="{FF2B5EF4-FFF2-40B4-BE49-F238E27FC236}">
                <a16:creationId xmlns:a16="http://schemas.microsoft.com/office/drawing/2014/main" id="{8B57431F-1B29-E848-A1C8-8D142E1D513C}"/>
              </a:ext>
            </a:extLst>
          </p:cNvPr>
          <p:cNvGrpSpPr/>
          <p:nvPr/>
        </p:nvGrpSpPr>
        <p:grpSpPr>
          <a:xfrm>
            <a:off x="195309" y="668802"/>
            <a:ext cx="5981111" cy="6189198"/>
            <a:chOff x="195309" y="369572"/>
            <a:chExt cx="5981111" cy="6249879"/>
          </a:xfrm>
        </p:grpSpPr>
        <p:sp>
          <p:nvSpPr>
            <p:cNvPr id="56" name="Oval 55"/>
            <p:cNvSpPr/>
            <p:nvPr/>
          </p:nvSpPr>
          <p:spPr>
            <a:xfrm>
              <a:off x="195309" y="930942"/>
              <a:ext cx="5122259" cy="5168607"/>
            </a:xfrm>
            <a:prstGeom prst="ellipse">
              <a:avLst/>
            </a:prstGeom>
            <a:pattFill prst="smGrid">
              <a:fgClr>
                <a:schemeClr val="bg1">
                  <a:lumMod val="95000"/>
                </a:schemeClr>
              </a:fgClr>
              <a:bgClr>
                <a:srgbClr val="DDE1E2"/>
              </a:bgClr>
            </a:pattFill>
            <a:ln>
              <a:noFill/>
            </a:ln>
            <a:effectLst>
              <a:innerShdw blurRad="952500">
                <a:schemeClr val="tx1">
                  <a:lumMod val="50000"/>
                  <a:lumOff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Oval 53"/>
            <p:cNvSpPr/>
            <p:nvPr/>
          </p:nvSpPr>
          <p:spPr>
            <a:xfrm>
              <a:off x="624308" y="1363823"/>
              <a:ext cx="4264260" cy="4302845"/>
            </a:xfrm>
            <a:prstGeom prst="ellipse">
              <a:avLst/>
            </a:prstGeom>
            <a:gradFill flip="none" rotWithShape="1">
              <a:gsLst>
                <a:gs pos="0">
                  <a:srgbClr val="DDE1E2"/>
                </a:gs>
                <a:gs pos="100000">
                  <a:srgbClr val="FFFFFF"/>
                </a:gs>
              </a:gsLst>
              <a:lin ang="16200000" scaled="1"/>
              <a:tileRect/>
            </a:gradFill>
            <a:ln w="558800">
              <a:noFill/>
            </a:ln>
            <a:effectLst>
              <a:outerShdw blurRad="508000" dist="76200" dir="2700000" sx="102000" sy="102000" algn="tl" rotWithShape="0">
                <a:schemeClr val="tx1">
                  <a:lumMod val="65000"/>
                  <a:lumOff val="3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Freeform: Shape 32"/>
            <p:cNvSpPr/>
            <p:nvPr/>
          </p:nvSpPr>
          <p:spPr>
            <a:xfrm>
              <a:off x="2968027" y="369572"/>
              <a:ext cx="3096920" cy="6249879"/>
            </a:xfrm>
            <a:custGeom>
              <a:avLst/>
              <a:gdLst>
                <a:gd name="connsiteX0" fmla="*/ 0 w 2688152"/>
                <a:gd name="connsiteY0" fmla="*/ 0 h 5376300"/>
                <a:gd name="connsiteX1" fmla="*/ 2 w 2688152"/>
                <a:gd name="connsiteY1" fmla="*/ 0 h 5376300"/>
                <a:gd name="connsiteX2" fmla="*/ 2688152 w 2688152"/>
                <a:gd name="connsiteY2" fmla="*/ 2688150 h 5376300"/>
                <a:gd name="connsiteX3" fmla="*/ 2 w 2688152"/>
                <a:gd name="connsiteY3" fmla="*/ 5376300 h 5376300"/>
                <a:gd name="connsiteX4" fmla="*/ 0 w 2688152"/>
                <a:gd name="connsiteY4" fmla="*/ 5376300 h 5376300"/>
                <a:gd name="connsiteX5" fmla="*/ 0 w 2688152"/>
                <a:gd name="connsiteY5" fmla="*/ 5268071 h 5376300"/>
                <a:gd name="connsiteX6" fmla="*/ 186213 w 2688152"/>
                <a:gd name="connsiteY6" fmla="*/ 5258902 h 5376300"/>
                <a:gd name="connsiteX7" fmla="*/ 2565270 w 2688152"/>
                <a:gd name="connsiteY7" fmla="*/ 2688151 h 5376300"/>
                <a:gd name="connsiteX8" fmla="*/ 186213 w 2688152"/>
                <a:gd name="connsiteY8" fmla="*/ 117401 h 5376300"/>
                <a:gd name="connsiteX9" fmla="*/ 0 w 2688152"/>
                <a:gd name="connsiteY9" fmla="*/ 108231 h 53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8152" h="5376300">
                  <a:moveTo>
                    <a:pt x="0" y="0"/>
                  </a:moveTo>
                  <a:lnTo>
                    <a:pt x="2" y="0"/>
                  </a:lnTo>
                  <a:cubicBezTo>
                    <a:pt x="1484626" y="0"/>
                    <a:pt x="2688152" y="1203526"/>
                    <a:pt x="2688152" y="2688150"/>
                  </a:cubicBezTo>
                  <a:cubicBezTo>
                    <a:pt x="2688152" y="4172775"/>
                    <a:pt x="1484626" y="5376300"/>
                    <a:pt x="2" y="5376300"/>
                  </a:cubicBezTo>
                  <a:lnTo>
                    <a:pt x="0" y="5376300"/>
                  </a:lnTo>
                  <a:lnTo>
                    <a:pt x="0" y="5268071"/>
                  </a:lnTo>
                  <a:lnTo>
                    <a:pt x="186213" y="5258902"/>
                  </a:lnTo>
                  <a:cubicBezTo>
                    <a:pt x="1522494" y="5126571"/>
                    <a:pt x="2565270" y="4026109"/>
                    <a:pt x="2565270" y="2688151"/>
                  </a:cubicBezTo>
                  <a:cubicBezTo>
                    <a:pt x="2565270" y="1350193"/>
                    <a:pt x="1522494" y="249732"/>
                    <a:pt x="186213" y="117401"/>
                  </a:cubicBezTo>
                  <a:lnTo>
                    <a:pt x="0" y="108231"/>
                  </a:lnTo>
                  <a:close/>
                </a:path>
              </a:pathLst>
            </a:custGeom>
            <a:gradFill flip="none" rotWithShape="1">
              <a:gsLst>
                <a:gs pos="75000">
                  <a:srgbClr val="60509C"/>
                </a:gs>
                <a:gs pos="50000">
                  <a:srgbClr val="C74399"/>
                </a:gs>
                <a:gs pos="25000">
                  <a:srgbClr val="F4941D"/>
                </a:gs>
                <a:gs pos="0">
                  <a:srgbClr val="FFD63A"/>
                </a:gs>
                <a:gs pos="100000">
                  <a:srgbClr val="00ACBE"/>
                </a:gs>
              </a:gsLst>
              <a:lin ang="5400000" scaled="1"/>
              <a:tileRect/>
            </a:gradFill>
            <a:ln w="82550">
              <a:solidFill>
                <a:schemeClr val="bg1">
                  <a:lumMod val="95000"/>
                </a:schemeClr>
              </a:solidFill>
            </a:ln>
            <a:effectLst>
              <a:glow rad="76200">
                <a:schemeClr val="accent5">
                  <a:satMod val="175000"/>
                  <a:alpha val="9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34" name="Oval 33"/>
            <p:cNvSpPr/>
            <p:nvPr/>
          </p:nvSpPr>
          <p:spPr>
            <a:xfrm>
              <a:off x="4610405" y="912637"/>
              <a:ext cx="406043" cy="409717"/>
            </a:xfrm>
            <a:prstGeom prst="ellipse">
              <a:avLst/>
            </a:prstGeom>
            <a:solidFill>
              <a:srgbClr val="FFD539"/>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Oval 34"/>
            <p:cNvSpPr/>
            <p:nvPr/>
          </p:nvSpPr>
          <p:spPr>
            <a:xfrm>
              <a:off x="5545198" y="2101145"/>
              <a:ext cx="406043" cy="409717"/>
            </a:xfrm>
            <a:prstGeom prst="ellipse">
              <a:avLst/>
            </a:prstGeom>
            <a:solidFill>
              <a:srgbClr val="F9951F"/>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Oval 35"/>
            <p:cNvSpPr/>
            <p:nvPr/>
          </p:nvSpPr>
          <p:spPr>
            <a:xfrm>
              <a:off x="5770377" y="3289652"/>
              <a:ext cx="406043" cy="409717"/>
            </a:xfrm>
            <a:prstGeom prst="ellipse">
              <a:avLst/>
            </a:prstGeom>
            <a:solidFill>
              <a:srgbClr val="CC499B"/>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7" name="Oval 36"/>
            <p:cNvSpPr/>
            <p:nvPr/>
          </p:nvSpPr>
          <p:spPr>
            <a:xfrm>
              <a:off x="5563487" y="4478160"/>
              <a:ext cx="406043" cy="409717"/>
            </a:xfrm>
            <a:prstGeom prst="ellipse">
              <a:avLst/>
            </a:prstGeom>
            <a:solidFill>
              <a:srgbClr val="64539E"/>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Oval 37"/>
            <p:cNvSpPr/>
            <p:nvPr/>
          </p:nvSpPr>
          <p:spPr>
            <a:xfrm>
              <a:off x="4610405" y="5666667"/>
              <a:ext cx="406043" cy="409717"/>
            </a:xfrm>
            <a:prstGeom prst="ellipse">
              <a:avLst/>
            </a:prstGeom>
            <a:solidFill>
              <a:srgbClr val="00AECD"/>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41" name="Straight Connector 40"/>
            <p:cNvCxnSpPr>
              <a:cxnSpLocks/>
              <a:stCxn id="34" idx="6"/>
              <a:endCxn id="20" idx="1"/>
            </p:cNvCxnSpPr>
            <p:nvPr/>
          </p:nvCxnSpPr>
          <p:spPr>
            <a:xfrm>
              <a:off x="5016448" y="1117496"/>
              <a:ext cx="957398" cy="474126"/>
            </a:xfrm>
            <a:prstGeom prst="line">
              <a:avLst/>
            </a:prstGeom>
            <a:ln>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cxnSpLocks/>
              <a:stCxn id="38" idx="6"/>
              <a:endCxn id="24" idx="1"/>
            </p:cNvCxnSpPr>
            <p:nvPr/>
          </p:nvCxnSpPr>
          <p:spPr>
            <a:xfrm>
              <a:off x="5016448" y="5871526"/>
              <a:ext cx="957398" cy="474126"/>
            </a:xfrm>
            <a:prstGeom prst="line">
              <a:avLst/>
            </a:prstGeom>
            <a:ln>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755248" y="1469360"/>
              <a:ext cx="4002378" cy="4038593"/>
            </a:xfrm>
            <a:prstGeom prst="ellipse">
              <a:avLst/>
            </a:prstGeom>
            <a:noFill/>
            <a:ln w="1587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5" name="Oval 64"/>
            <p:cNvSpPr/>
            <p:nvPr/>
          </p:nvSpPr>
          <p:spPr>
            <a:xfrm>
              <a:off x="817815" y="1531500"/>
              <a:ext cx="3879212" cy="3914312"/>
            </a:xfrm>
            <a:prstGeom prst="ellipse">
              <a:avLst/>
            </a:prstGeom>
            <a:noFill/>
            <a:ln w="15875">
              <a:solidFill>
                <a:schemeClr val="bg1">
                  <a:lumMod val="7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6" name="Oval 65"/>
            <p:cNvSpPr/>
            <p:nvPr/>
          </p:nvSpPr>
          <p:spPr>
            <a:xfrm>
              <a:off x="2688953" y="1437138"/>
              <a:ext cx="129149" cy="13031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7" name="Oval 66"/>
            <p:cNvSpPr/>
            <p:nvPr/>
          </p:nvSpPr>
          <p:spPr>
            <a:xfrm>
              <a:off x="2688953" y="5407396"/>
              <a:ext cx="129149" cy="13031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8" name="Oval 67"/>
            <p:cNvSpPr/>
            <p:nvPr/>
          </p:nvSpPr>
          <p:spPr>
            <a:xfrm>
              <a:off x="4672196" y="3423497"/>
              <a:ext cx="129149" cy="13031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9" name="Oval 68"/>
            <p:cNvSpPr/>
            <p:nvPr/>
          </p:nvSpPr>
          <p:spPr>
            <a:xfrm>
              <a:off x="738328" y="3423497"/>
              <a:ext cx="129149" cy="13031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81" name="Graphic 80" descr="Single gea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448219" y="4513622"/>
              <a:ext cx="414743" cy="418495"/>
            </a:xfrm>
            <a:prstGeom prst="rect">
              <a:avLst/>
            </a:prstGeom>
          </p:spPr>
        </p:pic>
        <p:pic>
          <p:nvPicPr>
            <p:cNvPr id="83" name="Graphic 82" descr="Stopwatch"/>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1035330" y="4043538"/>
              <a:ext cx="414743" cy="418495"/>
            </a:xfrm>
            <a:prstGeom prst="rect">
              <a:avLst/>
            </a:prstGeom>
          </p:spPr>
        </p:pic>
        <p:pic>
          <p:nvPicPr>
            <p:cNvPr id="85" name="Graphic 84" descr="Lightbulb"/>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2548070" y="4911281"/>
              <a:ext cx="414743" cy="418495"/>
            </a:xfrm>
            <a:prstGeom prst="rect">
              <a:avLst/>
            </a:prstGeom>
          </p:spPr>
        </p:pic>
        <p:pic>
          <p:nvPicPr>
            <p:cNvPr id="87" name="Graphic 86" descr="Head with Gears"/>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1960929" y="4832949"/>
              <a:ext cx="414743" cy="418495"/>
            </a:xfrm>
            <a:prstGeom prst="rect">
              <a:avLst/>
            </a:prstGeom>
          </p:spPr>
        </p:pic>
        <p:sp>
          <p:nvSpPr>
            <p:cNvPr id="88" name="Oval 87"/>
            <p:cNvSpPr/>
            <p:nvPr/>
          </p:nvSpPr>
          <p:spPr>
            <a:xfrm>
              <a:off x="3147743" y="5057274"/>
              <a:ext cx="129149" cy="13031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9" name="Oval 88"/>
            <p:cNvSpPr/>
            <p:nvPr/>
          </p:nvSpPr>
          <p:spPr>
            <a:xfrm>
              <a:off x="3484237" y="4921023"/>
              <a:ext cx="129149" cy="13031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0" name="Oval 89"/>
            <p:cNvSpPr/>
            <p:nvPr/>
          </p:nvSpPr>
          <p:spPr>
            <a:xfrm>
              <a:off x="3781877" y="4730322"/>
              <a:ext cx="129149" cy="13031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92" name="Graphic 91" descr="Teache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2223445" y="1569656"/>
              <a:ext cx="1053446" cy="1062978"/>
            </a:xfrm>
            <a:prstGeom prst="rect">
              <a:avLst/>
            </a:prstGeom>
          </p:spPr>
        </p:pic>
        <p:sp>
          <p:nvSpPr>
            <p:cNvPr id="94" name="TextBox 93"/>
            <p:cNvSpPr txBox="1"/>
            <p:nvPr/>
          </p:nvSpPr>
          <p:spPr>
            <a:xfrm>
              <a:off x="903974" y="2728780"/>
              <a:ext cx="3670566" cy="2074414"/>
            </a:xfrm>
            <a:prstGeom prst="rect">
              <a:avLst/>
            </a:prstGeom>
            <a:noFill/>
          </p:spPr>
          <p:txBody>
            <a:bodyPr wrap="square" rtlCol="0">
              <a:spAutoFit/>
            </a:bodyPr>
            <a:lstStyle/>
            <a:p>
              <a:pPr algn="ctr">
                <a:lnSpc>
                  <a:spcPct val="115000"/>
                </a:lnSpc>
                <a:spcAft>
                  <a:spcPts val="0"/>
                </a:spcAft>
              </a:pPr>
              <a:r>
                <a:rPr lang="fr-FR" sz="2800" b="1" dirty="0">
                  <a:solidFill>
                    <a:srgbClr val="000080"/>
                  </a:solidFill>
                  <a:effectLst>
                    <a:outerShdw blurRad="50800" dist="38100" algn="tr" rotWithShape="0">
                      <a:prstClr val="black">
                        <a:alpha val="40000"/>
                      </a:prstClr>
                    </a:outerShdw>
                  </a:effectLst>
                  <a:latin typeface="Tahoma" panose="020B0604030504040204" pitchFamily="34" charset="0"/>
                  <a:ea typeface="Times New Roman" panose="02020603050405020304" pitchFamily="18" charset="0"/>
                </a:rPr>
                <a:t>FONCTIONNALITES ATTENDUES DU NOUVEAU SIF COMMUNAL </a:t>
              </a:r>
            </a:p>
          </p:txBody>
        </p:sp>
      </p:grpSp>
      <p:grpSp>
        <p:nvGrpSpPr>
          <p:cNvPr id="218" name="Groupe 217">
            <a:extLst>
              <a:ext uri="{FF2B5EF4-FFF2-40B4-BE49-F238E27FC236}">
                <a16:creationId xmlns:a16="http://schemas.microsoft.com/office/drawing/2014/main" id="{9325014F-3F33-2844-83BE-EFADC7172C50}"/>
              </a:ext>
            </a:extLst>
          </p:cNvPr>
          <p:cNvGrpSpPr/>
          <p:nvPr/>
        </p:nvGrpSpPr>
        <p:grpSpPr>
          <a:xfrm>
            <a:off x="11514667" y="2337441"/>
            <a:ext cx="677332" cy="2360918"/>
            <a:chOff x="11514667" y="2337441"/>
            <a:chExt cx="677332" cy="2360918"/>
          </a:xfrm>
        </p:grpSpPr>
        <p:sp>
          <p:nvSpPr>
            <p:cNvPr id="219" name="Freeform: Shape 51">
              <a:extLst>
                <a:ext uri="{FF2B5EF4-FFF2-40B4-BE49-F238E27FC236}">
                  <a16:creationId xmlns:a16="http://schemas.microsoft.com/office/drawing/2014/main" id="{A013328C-2676-2849-9237-106707FC8F13}"/>
                </a:ext>
              </a:extLst>
            </p:cNvPr>
            <p:cNvSpPr/>
            <p:nvPr/>
          </p:nvSpPr>
          <p:spPr>
            <a:xfrm>
              <a:off x="11514667" y="2337441"/>
              <a:ext cx="677332"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TextBox 52">
              <a:extLst>
                <a:ext uri="{FF2B5EF4-FFF2-40B4-BE49-F238E27FC236}">
                  <a16:creationId xmlns:a16="http://schemas.microsoft.com/office/drawing/2014/main" id="{5546FCE5-530B-8B4A-BD8A-424FE8252025}"/>
                </a:ext>
              </a:extLst>
            </p:cNvPr>
            <p:cNvSpPr txBox="1"/>
            <p:nvPr/>
          </p:nvSpPr>
          <p:spPr>
            <a:xfrm rot="16200000">
              <a:off x="10872792" y="3287066"/>
              <a:ext cx="1992086" cy="461665"/>
            </a:xfrm>
            <a:prstGeom prst="rect">
              <a:avLst/>
            </a:prstGeom>
            <a:noFill/>
          </p:spPr>
          <p:txBody>
            <a:bodyPr wrap="square" rtlCol="0">
              <a:spAutoFit/>
            </a:bodyPr>
            <a:lstStyle/>
            <a:p>
              <a:pPr algn="ctr"/>
              <a:r>
                <a:rPr lang="fr-FR" sz="2400" b="1" dirty="0">
                  <a:solidFill>
                    <a:srgbClr val="F0EEF0"/>
                  </a:solidFill>
                  <a:latin typeface="Tw Cen MT" panose="020B0602020104020603" pitchFamily="34" charset="0"/>
                </a:rPr>
                <a:t>Composante</a:t>
              </a:r>
            </a:p>
          </p:txBody>
        </p:sp>
      </p:grpSp>
      <p:sp>
        <p:nvSpPr>
          <p:cNvPr id="217" name="TextBox 117">
            <a:extLst>
              <a:ext uri="{FF2B5EF4-FFF2-40B4-BE49-F238E27FC236}">
                <a16:creationId xmlns:a16="http://schemas.microsoft.com/office/drawing/2014/main" id="{8AEDA9E7-39A9-6F4F-B9E7-B976E1983FFB}"/>
              </a:ext>
            </a:extLst>
          </p:cNvPr>
          <p:cNvSpPr txBox="1"/>
          <p:nvPr/>
        </p:nvSpPr>
        <p:spPr>
          <a:xfrm>
            <a:off x="164039" y="77850"/>
            <a:ext cx="11814177" cy="523220"/>
          </a:xfrm>
          <a:prstGeom prst="rect">
            <a:avLst/>
          </a:prstGeom>
          <a:solidFill>
            <a:sysClr val="windowText" lastClr="000000">
              <a:lumMod val="65000"/>
              <a:lumOff val="35000"/>
            </a:sysClr>
          </a:solidFill>
          <a:effectLst>
            <a:glow rad="139700">
              <a:schemeClr val="accent5">
                <a:satMod val="175000"/>
                <a:alpha val="40000"/>
              </a:schemeClr>
            </a:glow>
          </a:effectLst>
        </p:spPr>
        <p:txBody>
          <a:bodyPr wrap="square" rtlCol="0">
            <a:spAutoFit/>
          </a:bodyPr>
          <a:lstStyle>
            <a:defPPr>
              <a:defRPr lang="en-US"/>
            </a:defPPr>
            <a:lvl1pPr lvl="0" algn="ctr">
              <a:defRPr sz="2400" b="1" kern="0" spc="0">
                <a:solidFill>
                  <a:prstClr val="white"/>
                </a:solidFill>
                <a:effectLst>
                  <a:outerShdw blurRad="50800" dist="38100" dir="2700000" algn="tl" rotWithShape="0">
                    <a:prstClr val="black">
                      <a:alpha val="40000"/>
                    </a:prstClr>
                  </a:outerShdw>
                </a:effectLst>
                <a:latin typeface="Gill Sans MT" panose="020B0502020104020203" pitchFamily="34" charset="0"/>
              </a:defRPr>
            </a:lvl1pPr>
          </a:lstStyle>
          <a:p>
            <a:r>
              <a:rPr lang="en-US" sz="2800" dirty="0"/>
              <a:t>FONCTIONNALITES ATTENDUES SIFC PROCASEF</a:t>
            </a:r>
          </a:p>
        </p:txBody>
      </p:sp>
      <p:grpSp>
        <p:nvGrpSpPr>
          <p:cNvPr id="6" name="Groupe 5">
            <a:extLst>
              <a:ext uri="{FF2B5EF4-FFF2-40B4-BE49-F238E27FC236}">
                <a16:creationId xmlns:a16="http://schemas.microsoft.com/office/drawing/2014/main" id="{69B8E7EB-4172-C14F-A034-7831DB034944}"/>
              </a:ext>
            </a:extLst>
          </p:cNvPr>
          <p:cNvGrpSpPr/>
          <p:nvPr/>
        </p:nvGrpSpPr>
        <p:grpSpPr>
          <a:xfrm>
            <a:off x="5461359" y="1076792"/>
            <a:ext cx="6595477" cy="5788128"/>
            <a:chOff x="6176420" y="534936"/>
            <a:chExt cx="5820271" cy="5788128"/>
          </a:xfrm>
        </p:grpSpPr>
        <p:sp>
          <p:nvSpPr>
            <p:cNvPr id="20" name="Rectangle: Rounded Corners 19"/>
            <p:cNvSpPr/>
            <p:nvPr/>
          </p:nvSpPr>
          <p:spPr>
            <a:xfrm>
              <a:off x="6628671" y="582710"/>
              <a:ext cx="5368020" cy="934111"/>
            </a:xfrm>
            <a:prstGeom prst="roundRect">
              <a:avLst>
                <a:gd name="adj" fmla="val 50000"/>
              </a:avLst>
            </a:prstGeom>
            <a:gradFill flip="none" rotWithShape="1">
              <a:gsLst>
                <a:gs pos="0">
                  <a:srgbClr val="FCB117"/>
                </a:gs>
                <a:gs pos="100000">
                  <a:srgbClr val="FFDB3F"/>
                </a:gs>
              </a:gsLst>
              <a:lin ang="13500000" scaled="1"/>
              <a:tileRect/>
            </a:gra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Rounded Corners 20"/>
            <p:cNvSpPr/>
            <p:nvPr/>
          </p:nvSpPr>
          <p:spPr>
            <a:xfrm>
              <a:off x="7249658" y="1771217"/>
              <a:ext cx="4747033" cy="934111"/>
            </a:xfrm>
            <a:prstGeom prst="roundRect">
              <a:avLst>
                <a:gd name="adj" fmla="val 50000"/>
              </a:avLst>
            </a:prstGeom>
            <a:gradFill flip="none" rotWithShape="1">
              <a:gsLst>
                <a:gs pos="0">
                  <a:srgbClr val="F05222"/>
                </a:gs>
                <a:gs pos="100000">
                  <a:srgbClr val="FBA31A"/>
                </a:gs>
              </a:gsLst>
              <a:lin ang="13500000" scaled="1"/>
              <a:tileRect/>
            </a:gra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Rectangle: Rounded Corners 21"/>
            <p:cNvSpPr/>
            <p:nvPr/>
          </p:nvSpPr>
          <p:spPr>
            <a:xfrm>
              <a:off x="7687182" y="2959725"/>
              <a:ext cx="4253283" cy="934111"/>
            </a:xfrm>
            <a:prstGeom prst="roundRect">
              <a:avLst>
                <a:gd name="adj" fmla="val 50000"/>
              </a:avLst>
            </a:prstGeom>
            <a:gradFill flip="none" rotWithShape="1">
              <a:gsLst>
                <a:gs pos="0">
                  <a:srgbClr val="A6228F"/>
                </a:gs>
                <a:gs pos="100000">
                  <a:srgbClr val="D3509D"/>
                </a:gs>
              </a:gsLst>
              <a:lin ang="13500000" scaled="1"/>
              <a:tileRect/>
            </a:gra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ectangle: Rounded Corners 22"/>
            <p:cNvSpPr/>
            <p:nvPr/>
          </p:nvSpPr>
          <p:spPr>
            <a:xfrm>
              <a:off x="7249657" y="4148232"/>
              <a:ext cx="4690808" cy="934111"/>
            </a:xfrm>
            <a:prstGeom prst="roundRect">
              <a:avLst>
                <a:gd name="adj" fmla="val 50000"/>
              </a:avLst>
            </a:prstGeom>
            <a:gradFill flip="none" rotWithShape="1">
              <a:gsLst>
                <a:gs pos="0">
                  <a:srgbClr val="473E8F"/>
                </a:gs>
                <a:gs pos="100000">
                  <a:srgbClr val="6957A1"/>
                </a:gs>
              </a:gsLst>
              <a:lin ang="13500000" scaled="1"/>
              <a:tileRect/>
            </a:gra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Rounded Corners 23"/>
            <p:cNvSpPr/>
            <p:nvPr/>
          </p:nvSpPr>
          <p:spPr>
            <a:xfrm>
              <a:off x="6628671" y="5336740"/>
              <a:ext cx="5311794" cy="934111"/>
            </a:xfrm>
            <a:prstGeom prst="roundRect">
              <a:avLst>
                <a:gd name="adj" fmla="val 50000"/>
              </a:avLst>
            </a:prstGeom>
            <a:gradFill flip="none" rotWithShape="1">
              <a:gsLst>
                <a:gs pos="0">
                  <a:srgbClr val="00AAA9"/>
                </a:gs>
                <a:gs pos="100000">
                  <a:srgbClr val="00AED0"/>
                </a:gs>
              </a:gsLst>
              <a:lin ang="13500000" scaled="1"/>
              <a:tileRect/>
            </a:gra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42" name="Straight Connector 41"/>
            <p:cNvCxnSpPr>
              <a:cxnSpLocks/>
              <a:stCxn id="35" idx="6"/>
              <a:endCxn id="21" idx="1"/>
            </p:cNvCxnSpPr>
            <p:nvPr/>
          </p:nvCxnSpPr>
          <p:spPr>
            <a:xfrm>
              <a:off x="6608723" y="2044577"/>
              <a:ext cx="640934" cy="193696"/>
            </a:xfrm>
            <a:prstGeom prst="line">
              <a:avLst/>
            </a:prstGeom>
            <a:ln>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cxnSpLocks/>
              <a:stCxn id="36" idx="6"/>
              <a:endCxn id="22" idx="1"/>
            </p:cNvCxnSpPr>
            <p:nvPr/>
          </p:nvCxnSpPr>
          <p:spPr>
            <a:xfrm>
              <a:off x="6176420" y="3221545"/>
              <a:ext cx="879746" cy="205236"/>
            </a:xfrm>
            <a:prstGeom prst="line">
              <a:avLst/>
            </a:prstGeom>
            <a:ln>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cxnSpLocks/>
              <a:stCxn id="37" idx="6"/>
              <a:endCxn id="23" idx="1"/>
            </p:cNvCxnSpPr>
            <p:nvPr/>
          </p:nvCxnSpPr>
          <p:spPr>
            <a:xfrm>
              <a:off x="6624863" y="4398513"/>
              <a:ext cx="624794" cy="216775"/>
            </a:xfrm>
            <a:prstGeom prst="line">
              <a:avLst/>
            </a:prstGeom>
            <a:ln>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6714928" y="675508"/>
              <a:ext cx="741799" cy="748511"/>
            </a:xfrm>
            <a:prstGeom prst="ellipse">
              <a:avLst/>
            </a:prstGeom>
            <a:gradFill flip="none" rotWithShape="1">
              <a:gsLst>
                <a:gs pos="0">
                  <a:srgbClr val="DDE1E2"/>
                </a:gs>
                <a:gs pos="100000">
                  <a:srgbClr val="FFFFFF"/>
                </a:gs>
              </a:gsLst>
              <a:lin ang="16200000" scaled="1"/>
              <a:tileRect/>
            </a:gradFill>
            <a:ln w="558800">
              <a:noFill/>
            </a:ln>
            <a:effectLst>
              <a:outerShdw blurRad="330200" dist="63500" dir="2700000" sx="106000" sy="106000" algn="tl" rotWithShape="0">
                <a:schemeClr val="tx1">
                  <a:lumMod val="75000"/>
                  <a:lumOff val="2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0" name="Oval 59"/>
            <p:cNvSpPr/>
            <p:nvPr/>
          </p:nvSpPr>
          <p:spPr>
            <a:xfrm>
              <a:off x="7336083" y="1864013"/>
              <a:ext cx="741799" cy="748511"/>
            </a:xfrm>
            <a:prstGeom prst="ellipse">
              <a:avLst/>
            </a:prstGeom>
            <a:gradFill flip="none" rotWithShape="1">
              <a:gsLst>
                <a:gs pos="0">
                  <a:srgbClr val="DDE1E2"/>
                </a:gs>
                <a:gs pos="100000">
                  <a:srgbClr val="FFFFFF"/>
                </a:gs>
              </a:gsLst>
              <a:lin ang="16200000" scaled="1"/>
              <a:tileRect/>
            </a:gradFill>
            <a:ln w="558800">
              <a:noFill/>
            </a:ln>
            <a:effectLst>
              <a:outerShdw blurRad="330200" dist="63500" dir="2700000" sx="106000" sy="106000" algn="tl" rotWithShape="0">
                <a:schemeClr val="tx1">
                  <a:lumMod val="75000"/>
                  <a:lumOff val="2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1" name="Oval 60"/>
            <p:cNvSpPr/>
            <p:nvPr/>
          </p:nvSpPr>
          <p:spPr>
            <a:xfrm>
              <a:off x="7766669" y="3053973"/>
              <a:ext cx="741799" cy="748511"/>
            </a:xfrm>
            <a:prstGeom prst="ellipse">
              <a:avLst/>
            </a:prstGeom>
            <a:gradFill flip="none" rotWithShape="1">
              <a:gsLst>
                <a:gs pos="0">
                  <a:srgbClr val="DDE1E2"/>
                </a:gs>
                <a:gs pos="100000">
                  <a:srgbClr val="FFFFFF"/>
                </a:gs>
              </a:gsLst>
              <a:lin ang="16200000" scaled="1"/>
              <a:tileRect/>
            </a:gradFill>
            <a:ln w="558800">
              <a:noFill/>
            </a:ln>
            <a:effectLst>
              <a:outerShdw blurRad="330200" dist="63500" dir="2700000" sx="106000" sy="106000" algn="tl" rotWithShape="0">
                <a:schemeClr val="tx1">
                  <a:lumMod val="75000"/>
                  <a:lumOff val="2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2" name="Oval 61"/>
            <p:cNvSpPr/>
            <p:nvPr/>
          </p:nvSpPr>
          <p:spPr>
            <a:xfrm>
              <a:off x="7336083" y="4241031"/>
              <a:ext cx="741799" cy="748511"/>
            </a:xfrm>
            <a:prstGeom prst="ellipse">
              <a:avLst/>
            </a:prstGeom>
            <a:gradFill flip="none" rotWithShape="1">
              <a:gsLst>
                <a:gs pos="0">
                  <a:srgbClr val="DDE1E2"/>
                </a:gs>
                <a:gs pos="100000">
                  <a:srgbClr val="FFFFFF"/>
                </a:gs>
              </a:gsLst>
              <a:lin ang="16200000" scaled="1"/>
              <a:tileRect/>
            </a:gradFill>
            <a:ln w="558800">
              <a:noFill/>
            </a:ln>
            <a:effectLst>
              <a:outerShdw blurRad="330200" dist="63500" dir="2700000" sx="106000" sy="106000" algn="tl" rotWithShape="0">
                <a:schemeClr val="tx1">
                  <a:lumMod val="75000"/>
                  <a:lumOff val="2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3" name="Oval 62"/>
            <p:cNvSpPr/>
            <p:nvPr/>
          </p:nvSpPr>
          <p:spPr>
            <a:xfrm>
              <a:off x="6714928" y="5429538"/>
              <a:ext cx="741799" cy="748511"/>
            </a:xfrm>
            <a:prstGeom prst="ellipse">
              <a:avLst/>
            </a:prstGeom>
            <a:gradFill flip="none" rotWithShape="1">
              <a:gsLst>
                <a:gs pos="0">
                  <a:srgbClr val="DDE1E2"/>
                </a:gs>
                <a:gs pos="100000">
                  <a:srgbClr val="FFFFFF"/>
                </a:gs>
              </a:gsLst>
              <a:lin ang="16200000" scaled="1"/>
              <a:tileRect/>
            </a:gradFill>
            <a:ln w="558800">
              <a:noFill/>
            </a:ln>
            <a:effectLst>
              <a:outerShdw blurRad="330200" dist="63500" dir="2700000" sx="106000" sy="106000" algn="tl" rotWithShape="0">
                <a:schemeClr val="tx1">
                  <a:lumMod val="75000"/>
                  <a:lumOff val="2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71" name="Graphic 70" descr="Laptop"/>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7909460" y="3190752"/>
              <a:ext cx="456217" cy="460345"/>
            </a:xfrm>
            <a:prstGeom prst="rect">
              <a:avLst/>
            </a:prstGeom>
          </p:spPr>
        </p:pic>
        <p:pic>
          <p:nvPicPr>
            <p:cNvPr id="73" name="Graphic 72" descr="Monito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tretch>
              <a:fillRect/>
            </a:stretch>
          </p:blipFill>
          <p:spPr>
            <a:xfrm>
              <a:off x="7477370" y="4385114"/>
              <a:ext cx="456217" cy="460345"/>
            </a:xfrm>
            <a:prstGeom prst="rect">
              <a:avLst/>
            </a:prstGeom>
          </p:spPr>
        </p:pic>
        <p:pic>
          <p:nvPicPr>
            <p:cNvPr id="75" name="Graphic 74" descr="Smart Phone"/>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tretch>
              <a:fillRect/>
            </a:stretch>
          </p:blipFill>
          <p:spPr>
            <a:xfrm>
              <a:off x="6857719" y="819047"/>
              <a:ext cx="456217" cy="460345"/>
            </a:xfrm>
            <a:prstGeom prst="rect">
              <a:avLst/>
            </a:prstGeom>
          </p:spPr>
        </p:pic>
        <p:pic>
          <p:nvPicPr>
            <p:cNvPr id="77" name="Graphic 76" descr="Tablet"/>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tretch>
              <a:fillRect/>
            </a:stretch>
          </p:blipFill>
          <p:spPr>
            <a:xfrm>
              <a:off x="7477370" y="2008097"/>
              <a:ext cx="456217" cy="460345"/>
            </a:xfrm>
            <a:prstGeom prst="rect">
              <a:avLst/>
            </a:prstGeom>
          </p:spPr>
        </p:pic>
        <p:pic>
          <p:nvPicPr>
            <p:cNvPr id="79" name="Graphic 78" descr="Compute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22"/>
                </a:ext>
              </a:extLst>
            </a:blip>
            <a:stretch>
              <a:fillRect/>
            </a:stretch>
          </p:blipFill>
          <p:spPr>
            <a:xfrm>
              <a:off x="6857719" y="5579772"/>
              <a:ext cx="456217" cy="460345"/>
            </a:xfrm>
            <a:prstGeom prst="rect">
              <a:avLst/>
            </a:prstGeom>
          </p:spPr>
        </p:pic>
        <p:sp>
          <p:nvSpPr>
            <p:cNvPr id="95" name="TextBox 94"/>
            <p:cNvSpPr txBox="1"/>
            <p:nvPr/>
          </p:nvSpPr>
          <p:spPr>
            <a:xfrm>
              <a:off x="7477370" y="534936"/>
              <a:ext cx="4519321" cy="1200329"/>
            </a:xfrm>
            <a:prstGeom prst="rect">
              <a:avLst/>
            </a:prstGeom>
            <a:noFill/>
          </p:spPr>
          <p:txBody>
            <a:bodyPr wrap="square" rtlCol="0">
              <a:spAutoFit/>
            </a:bodyPr>
            <a:lstStyle/>
            <a:p>
              <a:r>
                <a:rPr lang="en-IN" sz="2800" b="1" dirty="0">
                  <a:solidFill>
                    <a:schemeClr val="bg1"/>
                  </a:solidFill>
                  <a:effectLst>
                    <a:outerShdw blurRad="38100" dist="38100" dir="2700000" algn="tl">
                      <a:srgbClr val="000000">
                        <a:alpha val="43137"/>
                      </a:srgbClr>
                    </a:outerShdw>
                  </a:effectLst>
                  <a:latin typeface="Open Sans Condensed" panose="020B0806030504020204" pitchFamily="34" charset="0"/>
                  <a:ea typeface="Open Sans Condensed" panose="020B0806030504020204" pitchFamily="34" charset="0"/>
                  <a:cs typeface="Open Sans Condensed" panose="020B0806030504020204" pitchFamily="34" charset="0"/>
                </a:rPr>
                <a:t>1. </a:t>
              </a:r>
              <a:r>
                <a:rPr lang="fr-FR" sz="1600" b="1" dirty="0">
                  <a:solidFill>
                    <a:schemeClr val="bg1"/>
                  </a:solidFill>
                  <a:effectLst>
                    <a:outerShdw blurRad="38100" dist="38100" dir="2700000" algn="tl">
                      <a:srgbClr val="000000">
                        <a:alpha val="43137"/>
                      </a:srgbClr>
                    </a:outerShdw>
                  </a:effectLst>
                  <a:latin typeface="Open Sans Condensed" panose="020B0806030504020204" pitchFamily="34" charset="0"/>
                </a:rPr>
                <a:t>Possibilité de gérer le workflow pour des opérations systématiques de régularisation</a:t>
              </a:r>
            </a:p>
            <a:p>
              <a:endParaRPr lang="fr-FR" sz="14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a:p>
              <a:r>
                <a:rPr lang="en-IN" sz="1400" dirty="0">
                  <a:solidFill>
                    <a:schemeClr val="bg1"/>
                  </a:solidFill>
                  <a:latin typeface="Open Sans Condensed Light" panose="020B0306030504020204" pitchFamily="34" charset="0"/>
                  <a:ea typeface="Open Sans Condensed Light" panose="020B0306030504020204" pitchFamily="34" charset="0"/>
                  <a:cs typeface="Open Sans Condensed Light" panose="020B0306030504020204" pitchFamily="34" charset="0"/>
                </a:rPr>
                <a:t>.</a:t>
              </a:r>
            </a:p>
          </p:txBody>
        </p:sp>
        <p:sp>
          <p:nvSpPr>
            <p:cNvPr id="96" name="TextBox 95"/>
            <p:cNvSpPr txBox="1"/>
            <p:nvPr/>
          </p:nvSpPr>
          <p:spPr>
            <a:xfrm>
              <a:off x="8164307" y="1694189"/>
              <a:ext cx="3403385" cy="1015663"/>
            </a:xfrm>
            <a:prstGeom prst="rect">
              <a:avLst/>
            </a:prstGeom>
            <a:noFill/>
          </p:spPr>
          <p:txBody>
            <a:bodyPr wrap="square" rtlCol="0">
              <a:spAutoFit/>
            </a:bodyPr>
            <a:lstStyle/>
            <a:p>
              <a:r>
                <a:rPr lang="en-IN" sz="2800" b="1" dirty="0">
                  <a:solidFill>
                    <a:schemeClr val="bg1"/>
                  </a:solidFill>
                  <a:effectLst>
                    <a:outerShdw blurRad="38100" dist="38100" dir="2700000" algn="tl">
                      <a:srgbClr val="000000">
                        <a:alpha val="43137"/>
                      </a:srgbClr>
                    </a:outerShdw>
                  </a:effectLst>
                  <a:latin typeface="Open Sans Condensed" panose="020B0806030504020204" pitchFamily="34" charset="0"/>
                  <a:ea typeface="Open Sans Condensed" panose="020B0806030504020204" pitchFamily="34" charset="0"/>
                  <a:cs typeface="Open Sans Condensed" panose="020B0806030504020204" pitchFamily="34" charset="0"/>
                </a:rPr>
                <a:t>2. </a:t>
              </a:r>
              <a:r>
                <a:rPr lang="fr-FR" sz="1600" b="1" dirty="0">
                  <a:solidFill>
                    <a:schemeClr val="bg1"/>
                  </a:solidFill>
                  <a:effectLst>
                    <a:outerShdw blurRad="38100" dist="38100" dir="2700000" algn="tl">
                      <a:srgbClr val="000000">
                        <a:alpha val="43137"/>
                      </a:srgbClr>
                    </a:outerShdw>
                  </a:effectLst>
                  <a:latin typeface="Open Sans Condensed" panose="020B0806030504020204" pitchFamily="34" charset="0"/>
                  <a:ea typeface="Open Sans Condensed" panose="020B0806030504020204" pitchFamily="34" charset="0"/>
                  <a:cs typeface="Open Sans Condensed" panose="020B0806030504020204" pitchFamily="34" charset="0"/>
                </a:rPr>
                <a:t>O</a:t>
              </a:r>
              <a:r>
                <a:rPr lang="fr-FR" sz="1600" b="1" dirty="0">
                  <a:solidFill>
                    <a:schemeClr val="bg1"/>
                  </a:solidFill>
                  <a:effectLst>
                    <a:outerShdw blurRad="38100" dist="38100" dir="2700000" algn="tl">
                      <a:srgbClr val="000000">
                        <a:alpha val="43137"/>
                      </a:srgbClr>
                    </a:outerShdw>
                  </a:effectLst>
                  <a:latin typeface="Open Sans Condensed" panose="020B0806030504020204" pitchFamily="34" charset="0"/>
                </a:rPr>
                <a:t>pérations groupée de régularisations (OGR) à l’échelle d’un village par exemple ;</a:t>
              </a:r>
            </a:p>
          </p:txBody>
        </p:sp>
        <p:sp>
          <p:nvSpPr>
            <p:cNvPr id="97" name="TextBox 96"/>
            <p:cNvSpPr txBox="1"/>
            <p:nvPr/>
          </p:nvSpPr>
          <p:spPr>
            <a:xfrm>
              <a:off x="8651260" y="3014767"/>
              <a:ext cx="3007249" cy="769441"/>
            </a:xfrm>
            <a:prstGeom prst="rect">
              <a:avLst/>
            </a:prstGeom>
            <a:noFill/>
          </p:spPr>
          <p:txBody>
            <a:bodyPr wrap="square" rtlCol="0">
              <a:spAutoFit/>
            </a:bodyPr>
            <a:lstStyle/>
            <a:p>
              <a:r>
                <a:rPr lang="en-IN" sz="2800" b="1" dirty="0">
                  <a:solidFill>
                    <a:schemeClr val="bg1"/>
                  </a:solidFill>
                  <a:effectLst>
                    <a:outerShdw blurRad="38100" dist="38100" dir="2700000" algn="tl">
                      <a:srgbClr val="000000">
                        <a:alpha val="43137"/>
                      </a:srgbClr>
                    </a:outerShdw>
                  </a:effectLst>
                  <a:latin typeface="Open Sans Condensed" panose="020B0806030504020204" pitchFamily="34" charset="0"/>
                  <a:ea typeface="Open Sans Condensed" panose="020B0806030504020204" pitchFamily="34" charset="0"/>
                  <a:cs typeface="Open Sans Condensed" panose="020B0806030504020204" pitchFamily="34" charset="0"/>
                </a:rPr>
                <a:t>3. </a:t>
              </a:r>
              <a:r>
                <a:rPr lang="fr-FR" sz="1600" b="1" dirty="0">
                  <a:solidFill>
                    <a:schemeClr val="bg1"/>
                  </a:solidFill>
                  <a:effectLst>
                    <a:outerShdw blurRad="38100" dist="38100" dir="2700000" algn="tl">
                      <a:srgbClr val="000000">
                        <a:alpha val="43137"/>
                      </a:srgbClr>
                    </a:outerShdw>
                  </a:effectLst>
                  <a:latin typeface="Open Sans Condensed" panose="020B0806030504020204" pitchFamily="34" charset="0"/>
                </a:rPr>
                <a:t>Interconnexion avec le système « SGF » de la DGID</a:t>
              </a:r>
              <a:endParaRPr lang="en-IN" sz="1600" b="1" dirty="0">
                <a:solidFill>
                  <a:schemeClr val="bg1"/>
                </a:solidFill>
                <a:effectLst>
                  <a:outerShdw blurRad="38100" dist="38100" dir="2700000" algn="tl">
                    <a:srgbClr val="000000">
                      <a:alpha val="43137"/>
                    </a:srgbClr>
                  </a:outerShdw>
                </a:effectLst>
                <a:latin typeface="Open Sans Condensed" panose="020B0806030504020204" pitchFamily="34" charset="0"/>
              </a:endParaRPr>
            </a:p>
          </p:txBody>
        </p:sp>
        <p:sp>
          <p:nvSpPr>
            <p:cNvPr id="98" name="TextBox 97"/>
            <p:cNvSpPr txBox="1"/>
            <p:nvPr/>
          </p:nvSpPr>
          <p:spPr>
            <a:xfrm>
              <a:off x="8074873" y="4232516"/>
              <a:ext cx="3655780" cy="769441"/>
            </a:xfrm>
            <a:prstGeom prst="rect">
              <a:avLst/>
            </a:prstGeom>
            <a:noFill/>
          </p:spPr>
          <p:txBody>
            <a:bodyPr wrap="square" rtlCol="0">
              <a:spAutoFit/>
            </a:bodyPr>
            <a:lstStyle/>
            <a:p>
              <a:r>
                <a:rPr lang="en-IN" sz="2800" b="1" dirty="0">
                  <a:solidFill>
                    <a:schemeClr val="bg1"/>
                  </a:solidFill>
                  <a:effectLst>
                    <a:outerShdw blurRad="38100" dist="38100" dir="2700000" algn="tl">
                      <a:srgbClr val="000000">
                        <a:alpha val="43137"/>
                      </a:srgbClr>
                    </a:outerShdw>
                  </a:effectLst>
                  <a:latin typeface="Open Sans Condensed" panose="020B0806030504020204" pitchFamily="34" charset="0"/>
                  <a:ea typeface="Open Sans Condensed" panose="020B0806030504020204" pitchFamily="34" charset="0"/>
                  <a:cs typeface="Open Sans Condensed" panose="020B0806030504020204" pitchFamily="34" charset="0"/>
                </a:rPr>
                <a:t>4. </a:t>
              </a:r>
              <a:r>
                <a:rPr lang="fr-FR" sz="1600" b="1" dirty="0">
                  <a:solidFill>
                    <a:schemeClr val="bg1"/>
                  </a:solidFill>
                  <a:effectLst>
                    <a:outerShdw blurRad="38100" dist="38100" dir="2700000" algn="tl">
                      <a:srgbClr val="000000">
                        <a:alpha val="43137"/>
                      </a:srgbClr>
                    </a:outerShdw>
                  </a:effectLst>
                  <a:latin typeface="Open Sans Condensed" panose="020B0806030504020204" pitchFamily="34" charset="0"/>
                </a:rPr>
                <a:t>Editer des extraits de plan avec NICAD en collaboration avec la DGID</a:t>
              </a:r>
            </a:p>
          </p:txBody>
        </p:sp>
        <p:sp>
          <p:nvSpPr>
            <p:cNvPr id="99" name="TextBox 98"/>
            <p:cNvSpPr txBox="1"/>
            <p:nvPr/>
          </p:nvSpPr>
          <p:spPr>
            <a:xfrm>
              <a:off x="7477370" y="5307401"/>
              <a:ext cx="4253283" cy="1015663"/>
            </a:xfrm>
            <a:prstGeom prst="rect">
              <a:avLst/>
            </a:prstGeom>
            <a:noFill/>
          </p:spPr>
          <p:txBody>
            <a:bodyPr wrap="square" rtlCol="0">
              <a:spAutoFit/>
            </a:bodyPr>
            <a:lstStyle/>
            <a:p>
              <a:r>
                <a:rPr lang="en-IN" sz="2800" b="1" dirty="0">
                  <a:solidFill>
                    <a:schemeClr val="bg1"/>
                  </a:solidFill>
                  <a:effectLst>
                    <a:outerShdw blurRad="38100" dist="38100" dir="2700000" algn="tl">
                      <a:srgbClr val="000000">
                        <a:alpha val="43137"/>
                      </a:srgbClr>
                    </a:outerShdw>
                  </a:effectLst>
                  <a:latin typeface="Open Sans Condensed" panose="020B0806030504020204" pitchFamily="34" charset="0"/>
                  <a:ea typeface="Open Sans Condensed" panose="020B0806030504020204" pitchFamily="34" charset="0"/>
                  <a:cs typeface="Open Sans Condensed" panose="020B0806030504020204" pitchFamily="34" charset="0"/>
                </a:rPr>
                <a:t>5. </a:t>
              </a:r>
              <a:r>
                <a:rPr lang="fr-FR" sz="1600" b="1" dirty="0">
                  <a:solidFill>
                    <a:schemeClr val="bg1"/>
                  </a:solidFill>
                  <a:effectLst>
                    <a:outerShdw blurRad="38100" dist="38100" dir="2700000" algn="tl">
                      <a:srgbClr val="000000">
                        <a:alpha val="43137"/>
                      </a:srgbClr>
                    </a:outerShdw>
                  </a:effectLst>
                  <a:latin typeface="Open Sans Condensed" panose="020B0806030504020204" pitchFamily="34" charset="0"/>
                </a:rPr>
                <a:t>Edition de « titre d’affectation » à l’issue de la procédure de régularisation ou d’affectation</a:t>
              </a:r>
            </a:p>
          </p:txBody>
        </p:sp>
      </p:grpSp>
    </p:spTree>
    <p:extLst>
      <p:ext uri="{BB962C8B-B14F-4D97-AF65-F5344CB8AC3E}">
        <p14:creationId xmlns:p14="http://schemas.microsoft.com/office/powerpoint/2010/main" val="3219361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0517EA24-0E5C-4EF4-8DED-3936E28D8A15}"/>
              </a:ext>
            </a:extLst>
          </p:cNvPr>
          <p:cNvGrpSpPr/>
          <p:nvPr/>
        </p:nvGrpSpPr>
        <p:grpSpPr>
          <a:xfrm>
            <a:off x="169914" y="109561"/>
            <a:ext cx="12454310" cy="6138839"/>
            <a:chOff x="169914" y="109561"/>
            <a:chExt cx="12454310" cy="6779679"/>
          </a:xfrm>
          <a:solidFill>
            <a:srgbClr val="FFFF99"/>
          </a:solidFill>
        </p:grpSpPr>
        <p:grpSp>
          <p:nvGrpSpPr>
            <p:cNvPr id="1039" name="Group 1038">
              <a:extLst>
                <a:ext uri="{FF2B5EF4-FFF2-40B4-BE49-F238E27FC236}">
                  <a16:creationId xmlns:a16="http://schemas.microsoft.com/office/drawing/2014/main" id="{0117EF4E-3AF4-4B4C-9FD0-C24AC652DBE0}"/>
                </a:ext>
              </a:extLst>
            </p:cNvPr>
            <p:cNvGrpSpPr/>
            <p:nvPr/>
          </p:nvGrpSpPr>
          <p:grpSpPr>
            <a:xfrm>
              <a:off x="2206475" y="1338258"/>
              <a:ext cx="4129608" cy="2679065"/>
              <a:chOff x="4881377" y="2884125"/>
              <a:chExt cx="3264004" cy="2117508"/>
            </a:xfrm>
            <a:grpFill/>
          </p:grpSpPr>
          <p:pic>
            <p:nvPicPr>
              <p:cNvPr id="1038" name="Picture 4" descr="Website Icon Responsive Web Design - Clip Art Library">
                <a:extLst>
                  <a:ext uri="{FF2B5EF4-FFF2-40B4-BE49-F238E27FC236}">
                    <a16:creationId xmlns:a16="http://schemas.microsoft.com/office/drawing/2014/main" id="{A88A9D15-A035-498B-AE05-A71F95AF91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1377" y="2884125"/>
                <a:ext cx="3264004" cy="2117508"/>
              </a:xfrm>
              <a:prstGeom prst="rect">
                <a:avLst/>
              </a:prstGeom>
              <a:grpFill/>
              <a:extLst/>
            </p:spPr>
          </p:pic>
          <p:sp>
            <p:nvSpPr>
              <p:cNvPr id="147" name="Rectangle 146">
                <a:extLst>
                  <a:ext uri="{FF2B5EF4-FFF2-40B4-BE49-F238E27FC236}">
                    <a16:creationId xmlns:a16="http://schemas.microsoft.com/office/drawing/2014/main" id="{ED45B50B-E705-4156-8862-68D63D7100F4}"/>
                  </a:ext>
                </a:extLst>
              </p:cNvPr>
              <p:cNvSpPr/>
              <p:nvPr/>
            </p:nvSpPr>
            <p:spPr>
              <a:xfrm>
                <a:off x="5436732" y="4512346"/>
                <a:ext cx="2084539" cy="437875"/>
              </a:xfrm>
              <a:prstGeom prst="rect">
                <a:avLst/>
              </a:prstGeom>
              <a:grpFill/>
            </p:spPr>
            <p:txBody>
              <a:bodyPr wrap="square">
                <a:spAutoFit/>
              </a:bodyPr>
              <a:lstStyle/>
              <a:p>
                <a:pPr algn="ctr"/>
                <a:r>
                  <a:rPr lang="fr-FR" sz="1500" dirty="0"/>
                  <a:t>SIF Communal</a:t>
                </a:r>
              </a:p>
              <a:p>
                <a:pPr algn="ctr"/>
                <a:endParaRPr lang="fr-FR" sz="1500" dirty="0"/>
              </a:p>
            </p:txBody>
          </p:sp>
        </p:grpSp>
        <p:sp>
          <p:nvSpPr>
            <p:cNvPr id="36" name="TextBox 35">
              <a:extLst>
                <a:ext uri="{FF2B5EF4-FFF2-40B4-BE49-F238E27FC236}">
                  <a16:creationId xmlns:a16="http://schemas.microsoft.com/office/drawing/2014/main" id="{47303ED2-5FDB-4A79-98B1-79C9EF3B48FA}"/>
                </a:ext>
              </a:extLst>
            </p:cNvPr>
            <p:cNvSpPr txBox="1"/>
            <p:nvPr/>
          </p:nvSpPr>
          <p:spPr>
            <a:xfrm>
              <a:off x="9062897" y="5314283"/>
              <a:ext cx="1954497" cy="246221"/>
            </a:xfrm>
            <a:prstGeom prst="rect">
              <a:avLst/>
            </a:prstGeom>
            <a:grpFill/>
          </p:spPr>
          <p:txBody>
            <a:bodyPr wrap="square" rtlCol="0">
              <a:spAutoFit/>
            </a:bodyPr>
            <a:lstStyle/>
            <a:p>
              <a:pPr algn="r"/>
              <a:r>
                <a:rPr lang="fr-CH" sz="1000" dirty="0"/>
                <a:t>Orthophotographie</a:t>
              </a:r>
              <a:endParaRPr lang="fr-CH" sz="1000" dirty="0">
                <a:highlight>
                  <a:srgbClr val="FFFF00"/>
                </a:highlight>
              </a:endParaRPr>
            </a:p>
          </p:txBody>
        </p:sp>
        <p:pic>
          <p:nvPicPr>
            <p:cNvPr id="38" name="Picture 18" descr="Résultat de recherche d'images pour &quot;database jpg&quot;">
              <a:extLst>
                <a:ext uri="{FF2B5EF4-FFF2-40B4-BE49-F238E27FC236}">
                  <a16:creationId xmlns:a16="http://schemas.microsoft.com/office/drawing/2014/main" id="{8CA0B060-2807-491F-AC78-7E0A9913C75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581120" y="5318275"/>
              <a:ext cx="240853" cy="240853"/>
            </a:xfrm>
            <a:prstGeom prst="rect">
              <a:avLst/>
            </a:prstGeom>
            <a:grpFill/>
          </p:spPr>
        </p:pic>
        <p:sp>
          <p:nvSpPr>
            <p:cNvPr id="65" name="TextBox 64">
              <a:extLst>
                <a:ext uri="{FF2B5EF4-FFF2-40B4-BE49-F238E27FC236}">
                  <a16:creationId xmlns:a16="http://schemas.microsoft.com/office/drawing/2014/main" id="{7C0BE2A7-803F-4397-9C90-47B1298020C6}"/>
                </a:ext>
              </a:extLst>
            </p:cNvPr>
            <p:cNvSpPr txBox="1"/>
            <p:nvPr/>
          </p:nvSpPr>
          <p:spPr>
            <a:xfrm>
              <a:off x="9850417" y="5895999"/>
              <a:ext cx="2100277" cy="246221"/>
            </a:xfrm>
            <a:prstGeom prst="rect">
              <a:avLst/>
            </a:prstGeom>
            <a:grpFill/>
          </p:spPr>
          <p:txBody>
            <a:bodyPr wrap="square" rtlCol="0">
              <a:spAutoFit/>
            </a:bodyPr>
            <a:lstStyle/>
            <a:p>
              <a:r>
                <a:rPr lang="fr-CH" sz="1000" dirty="0"/>
                <a:t>Carte au 1:50’000</a:t>
              </a:r>
              <a:r>
                <a:rPr lang="fr-CH" sz="1000" baseline="30000" dirty="0"/>
                <a:t>e</a:t>
              </a:r>
              <a:endParaRPr lang="fr-CH" sz="1000" dirty="0">
                <a:highlight>
                  <a:srgbClr val="FFFF00"/>
                </a:highlight>
              </a:endParaRPr>
            </a:p>
          </p:txBody>
        </p:sp>
        <p:pic>
          <p:nvPicPr>
            <p:cNvPr id="66" name="Picture 18" descr="Résultat de recherche d'images pour &quot;database jpg&quot;">
              <a:extLst>
                <a:ext uri="{FF2B5EF4-FFF2-40B4-BE49-F238E27FC236}">
                  <a16:creationId xmlns:a16="http://schemas.microsoft.com/office/drawing/2014/main" id="{DBE5C79C-EECD-4664-93B1-8C954357747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599328" y="5898684"/>
              <a:ext cx="240853" cy="240853"/>
            </a:xfrm>
            <a:prstGeom prst="rect">
              <a:avLst/>
            </a:prstGeom>
            <a:grpFill/>
          </p:spPr>
        </p:pic>
        <p:sp>
          <p:nvSpPr>
            <p:cNvPr id="67" name="TextBox 66">
              <a:extLst>
                <a:ext uri="{FF2B5EF4-FFF2-40B4-BE49-F238E27FC236}">
                  <a16:creationId xmlns:a16="http://schemas.microsoft.com/office/drawing/2014/main" id="{2D2C868C-966A-46F8-B92E-01DF11600B8A}"/>
                </a:ext>
              </a:extLst>
            </p:cNvPr>
            <p:cNvSpPr txBox="1"/>
            <p:nvPr/>
          </p:nvSpPr>
          <p:spPr>
            <a:xfrm>
              <a:off x="9821587" y="5603485"/>
              <a:ext cx="2802637" cy="246221"/>
            </a:xfrm>
            <a:prstGeom prst="rect">
              <a:avLst/>
            </a:prstGeom>
            <a:grpFill/>
          </p:spPr>
          <p:txBody>
            <a:bodyPr wrap="square" rtlCol="0">
              <a:spAutoFit/>
            </a:bodyPr>
            <a:lstStyle/>
            <a:p>
              <a:pPr lvl="0">
                <a:defRPr/>
              </a:pPr>
              <a:r>
                <a:rPr lang="fr-CH" sz="1000" dirty="0"/>
                <a:t>Limites communales</a:t>
              </a:r>
              <a:endParaRPr lang="fr-CH" sz="1000" dirty="0">
                <a:highlight>
                  <a:srgbClr val="FFFF00"/>
                </a:highlight>
              </a:endParaRPr>
            </a:p>
          </p:txBody>
        </p:sp>
        <p:pic>
          <p:nvPicPr>
            <p:cNvPr id="69" name="Picture 18" descr="Résultat de recherche d'images pour &quot;database jpg&quot;">
              <a:extLst>
                <a:ext uri="{FF2B5EF4-FFF2-40B4-BE49-F238E27FC236}">
                  <a16:creationId xmlns:a16="http://schemas.microsoft.com/office/drawing/2014/main" id="{24740F84-8EF9-47CA-A4FE-02FC48BA416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013172" y="1799922"/>
              <a:ext cx="240853" cy="240853"/>
            </a:xfrm>
            <a:prstGeom prst="rect">
              <a:avLst/>
            </a:prstGeom>
            <a:grpFill/>
          </p:spPr>
        </p:pic>
        <p:sp>
          <p:nvSpPr>
            <p:cNvPr id="73" name="TextBox 72">
              <a:extLst>
                <a:ext uri="{FF2B5EF4-FFF2-40B4-BE49-F238E27FC236}">
                  <a16:creationId xmlns:a16="http://schemas.microsoft.com/office/drawing/2014/main" id="{39DD2A09-3CDC-4233-B620-D5535A36A068}"/>
                </a:ext>
              </a:extLst>
            </p:cNvPr>
            <p:cNvSpPr txBox="1"/>
            <p:nvPr/>
          </p:nvSpPr>
          <p:spPr>
            <a:xfrm>
              <a:off x="7264363" y="1763776"/>
              <a:ext cx="1405327" cy="276999"/>
            </a:xfrm>
            <a:prstGeom prst="rect">
              <a:avLst/>
            </a:prstGeom>
            <a:grpFill/>
          </p:spPr>
          <p:txBody>
            <a:bodyPr wrap="square" rtlCol="0">
              <a:spAutoFit/>
            </a:bodyPr>
            <a:lstStyle/>
            <a:p>
              <a:pPr lvl="0">
                <a:defRPr/>
              </a:pPr>
              <a:r>
                <a:rPr lang="fr-CH" sz="1200" dirty="0"/>
                <a:t>POAS</a:t>
              </a:r>
              <a:endParaRPr lang="fr-CH" sz="1200" dirty="0">
                <a:highlight>
                  <a:srgbClr val="FFFF00"/>
                </a:highlight>
              </a:endParaRPr>
            </a:p>
          </p:txBody>
        </p:sp>
        <p:pic>
          <p:nvPicPr>
            <p:cNvPr id="74" name="Picture 18" descr="Résultat de recherche d'images pour &quot;database jpg&quot;">
              <a:extLst>
                <a:ext uri="{FF2B5EF4-FFF2-40B4-BE49-F238E27FC236}">
                  <a16:creationId xmlns:a16="http://schemas.microsoft.com/office/drawing/2014/main" id="{9CA73FC4-851B-4B93-B76E-6764DF279DB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609564" y="6219180"/>
              <a:ext cx="240853" cy="240853"/>
            </a:xfrm>
            <a:prstGeom prst="rect">
              <a:avLst/>
            </a:prstGeom>
            <a:grpFill/>
          </p:spPr>
        </p:pic>
        <p:sp>
          <p:nvSpPr>
            <p:cNvPr id="78" name="TextBox 77">
              <a:extLst>
                <a:ext uri="{FF2B5EF4-FFF2-40B4-BE49-F238E27FC236}">
                  <a16:creationId xmlns:a16="http://schemas.microsoft.com/office/drawing/2014/main" id="{12B51FDA-14A0-464A-AD58-8B6D08F2B87A}"/>
                </a:ext>
              </a:extLst>
            </p:cNvPr>
            <p:cNvSpPr txBox="1"/>
            <p:nvPr/>
          </p:nvSpPr>
          <p:spPr>
            <a:xfrm>
              <a:off x="9843589" y="6208143"/>
              <a:ext cx="2100277" cy="246221"/>
            </a:xfrm>
            <a:prstGeom prst="rect">
              <a:avLst/>
            </a:prstGeom>
            <a:grpFill/>
          </p:spPr>
          <p:txBody>
            <a:bodyPr wrap="square" rtlCol="0">
              <a:spAutoFit/>
            </a:bodyPr>
            <a:lstStyle/>
            <a:p>
              <a:pPr lvl="0">
                <a:defRPr/>
              </a:pPr>
              <a:r>
                <a:rPr lang="fr-CH" sz="1000" dirty="0"/>
                <a:t>Réseau géodésique densifié</a:t>
              </a:r>
              <a:endParaRPr lang="fr-CH" sz="1000" dirty="0">
                <a:highlight>
                  <a:srgbClr val="FFFF00"/>
                </a:highlight>
              </a:endParaRPr>
            </a:p>
          </p:txBody>
        </p:sp>
        <p:pic>
          <p:nvPicPr>
            <p:cNvPr id="79" name="Picture 18" descr="Résultat de recherche d'images pour &quot;database jpg&quot;">
              <a:extLst>
                <a:ext uri="{FF2B5EF4-FFF2-40B4-BE49-F238E27FC236}">
                  <a16:creationId xmlns:a16="http://schemas.microsoft.com/office/drawing/2014/main" id="{99DB8F23-BFE8-40DC-93FD-CFE48984395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592500" y="5614013"/>
              <a:ext cx="240853" cy="240853"/>
            </a:xfrm>
            <a:prstGeom prst="rect">
              <a:avLst/>
            </a:prstGeom>
            <a:grpFill/>
          </p:spPr>
        </p:pic>
        <p:sp>
          <p:nvSpPr>
            <p:cNvPr id="90" name="TextBox 89">
              <a:extLst>
                <a:ext uri="{FF2B5EF4-FFF2-40B4-BE49-F238E27FC236}">
                  <a16:creationId xmlns:a16="http://schemas.microsoft.com/office/drawing/2014/main" id="{12B3DB07-EBB2-4FF1-BDA9-2C03CCC4D36A}"/>
                </a:ext>
              </a:extLst>
            </p:cNvPr>
            <p:cNvSpPr txBox="1"/>
            <p:nvPr/>
          </p:nvSpPr>
          <p:spPr>
            <a:xfrm>
              <a:off x="169914" y="1565001"/>
              <a:ext cx="1725838" cy="707886"/>
            </a:xfrm>
            <a:prstGeom prst="rect">
              <a:avLst/>
            </a:prstGeom>
            <a:grpFill/>
          </p:spPr>
          <p:txBody>
            <a:bodyPr wrap="square" rtlCol="0">
              <a:spAutoFit/>
            </a:bodyPr>
            <a:lstStyle/>
            <a:p>
              <a:pPr lvl="0">
                <a:defRPr/>
              </a:pPr>
              <a:r>
                <a:rPr lang="fr-FR" sz="1000" dirty="0"/>
                <a:t>Reconnaissance et affectation des droits d’usage dans le Domaine national par les communes</a:t>
              </a:r>
            </a:p>
          </p:txBody>
        </p:sp>
        <p:grpSp>
          <p:nvGrpSpPr>
            <p:cNvPr id="1035" name="Group 1034">
              <a:extLst>
                <a:ext uri="{FF2B5EF4-FFF2-40B4-BE49-F238E27FC236}">
                  <a16:creationId xmlns:a16="http://schemas.microsoft.com/office/drawing/2014/main" id="{A9FC6E2F-2299-4F3C-A99F-CDA183A78315}"/>
                </a:ext>
              </a:extLst>
            </p:cNvPr>
            <p:cNvGrpSpPr/>
            <p:nvPr/>
          </p:nvGrpSpPr>
          <p:grpSpPr>
            <a:xfrm>
              <a:off x="6817362" y="2486371"/>
              <a:ext cx="1484573" cy="1228220"/>
              <a:chOff x="5902423" y="2904496"/>
              <a:chExt cx="2904703" cy="2417673"/>
            </a:xfrm>
            <a:grpFill/>
          </p:grpSpPr>
          <p:pic>
            <p:nvPicPr>
              <p:cNvPr id="81" name="Picture 18" descr="Résultat de recherche d'images pour &quot;database jpg&quot;">
                <a:extLst>
                  <a:ext uri="{FF2B5EF4-FFF2-40B4-BE49-F238E27FC236}">
                    <a16:creationId xmlns:a16="http://schemas.microsoft.com/office/drawing/2014/main" id="{9B988D83-3042-423E-9DBB-2B331B8C71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6288" y="2904496"/>
                <a:ext cx="1496974" cy="1496974"/>
              </a:xfrm>
              <a:prstGeom prst="rect">
                <a:avLst/>
              </a:prstGeom>
              <a:grpFill/>
              <a:extLst/>
            </p:spPr>
          </p:pic>
          <p:sp>
            <p:nvSpPr>
              <p:cNvPr id="80" name="TextBox 79">
                <a:extLst>
                  <a:ext uri="{FF2B5EF4-FFF2-40B4-BE49-F238E27FC236}">
                    <a16:creationId xmlns:a16="http://schemas.microsoft.com/office/drawing/2014/main" id="{B282E12E-5433-4416-8F12-1A44F8E0C266}"/>
                  </a:ext>
                </a:extLst>
              </p:cNvPr>
              <p:cNvSpPr txBox="1"/>
              <p:nvPr/>
            </p:nvSpPr>
            <p:spPr>
              <a:xfrm>
                <a:off x="5902423" y="4403480"/>
                <a:ext cx="2904703" cy="918689"/>
              </a:xfrm>
              <a:prstGeom prst="rect">
                <a:avLst/>
              </a:prstGeom>
              <a:grpFill/>
            </p:spPr>
            <p:txBody>
              <a:bodyPr wrap="square" rtlCol="0">
                <a:spAutoFit/>
              </a:bodyPr>
              <a:lstStyle/>
              <a:p>
                <a:pPr lvl="0" algn="ctr">
                  <a:defRPr/>
                </a:pPr>
                <a:r>
                  <a:rPr lang="fr-CH" sz="1200" dirty="0"/>
                  <a:t>Droits d’usage dans le Domaine national</a:t>
                </a:r>
                <a:endParaRPr lang="fr-CH" sz="1200" dirty="0">
                  <a:highlight>
                    <a:srgbClr val="FFFF00"/>
                  </a:highlight>
                </a:endParaRPr>
              </a:p>
            </p:txBody>
          </p:sp>
        </p:grpSp>
        <p:sp>
          <p:nvSpPr>
            <p:cNvPr id="1086" name="Rectangle 1085">
              <a:extLst>
                <a:ext uri="{FF2B5EF4-FFF2-40B4-BE49-F238E27FC236}">
                  <a16:creationId xmlns:a16="http://schemas.microsoft.com/office/drawing/2014/main" id="{4374FE03-F45B-483B-A8DF-E0A55AF01A27}"/>
                </a:ext>
              </a:extLst>
            </p:cNvPr>
            <p:cNvSpPr/>
            <p:nvPr/>
          </p:nvSpPr>
          <p:spPr>
            <a:xfrm>
              <a:off x="795312" y="113177"/>
              <a:ext cx="3580765" cy="400110"/>
            </a:xfrm>
            <a:prstGeom prst="rect">
              <a:avLst/>
            </a:prstGeom>
            <a:grpFill/>
          </p:spPr>
          <p:txBody>
            <a:bodyPr wrap="square">
              <a:spAutoFit/>
            </a:bodyPr>
            <a:lstStyle/>
            <a:p>
              <a:pPr algn="ctr"/>
              <a:r>
                <a:rPr lang="fr-FR" sz="1000" dirty="0"/>
                <a:t>Maintenance du SIFC (logiciel, infrastructure, base de données) et support technique aux communes par le SACOGEF</a:t>
              </a:r>
            </a:p>
          </p:txBody>
        </p:sp>
        <p:cxnSp>
          <p:nvCxnSpPr>
            <p:cNvPr id="200" name="Straight Arrow Connector 199">
              <a:extLst>
                <a:ext uri="{FF2B5EF4-FFF2-40B4-BE49-F238E27FC236}">
                  <a16:creationId xmlns:a16="http://schemas.microsoft.com/office/drawing/2014/main" id="{F43597D7-1D22-49AC-A06D-A598CD922A1E}"/>
                </a:ext>
              </a:extLst>
            </p:cNvPr>
            <p:cNvCxnSpPr>
              <a:cxnSpLocks/>
            </p:cNvCxnSpPr>
            <p:nvPr/>
          </p:nvCxnSpPr>
          <p:spPr>
            <a:xfrm>
              <a:off x="3654347" y="563438"/>
              <a:ext cx="0" cy="907553"/>
            </a:xfrm>
            <a:prstGeom prst="straightConnector1">
              <a:avLst/>
            </a:prstGeom>
            <a:grpFill/>
            <a:ln w="25400">
              <a:solidFill>
                <a:schemeClr val="tx1"/>
              </a:solidFill>
              <a:prstDash val="dash"/>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139" name="Rectangle 138">
              <a:extLst>
                <a:ext uri="{FF2B5EF4-FFF2-40B4-BE49-F238E27FC236}">
                  <a16:creationId xmlns:a16="http://schemas.microsoft.com/office/drawing/2014/main" id="{43810CDC-0C27-41CF-A12A-F72D117B1C52}"/>
                </a:ext>
              </a:extLst>
            </p:cNvPr>
            <p:cNvSpPr/>
            <p:nvPr/>
          </p:nvSpPr>
          <p:spPr>
            <a:xfrm>
              <a:off x="169914" y="2546389"/>
              <a:ext cx="1888067" cy="553998"/>
            </a:xfrm>
            <a:prstGeom prst="rect">
              <a:avLst/>
            </a:prstGeom>
            <a:grpFill/>
          </p:spPr>
          <p:txBody>
            <a:bodyPr wrap="square">
              <a:spAutoFit/>
            </a:bodyPr>
            <a:lstStyle/>
            <a:p>
              <a:r>
                <a:rPr lang="fr-FR" sz="1000" dirty="0"/>
                <a:t>Contrôle de procédure et légalité par les CTASF et les services préfectoraux</a:t>
              </a:r>
            </a:p>
          </p:txBody>
        </p:sp>
        <p:grpSp>
          <p:nvGrpSpPr>
            <p:cNvPr id="221" name="Group 220">
              <a:extLst>
                <a:ext uri="{FF2B5EF4-FFF2-40B4-BE49-F238E27FC236}">
                  <a16:creationId xmlns:a16="http://schemas.microsoft.com/office/drawing/2014/main" id="{DBC447A0-75A4-43D6-AA05-A843D4245544}"/>
                </a:ext>
              </a:extLst>
            </p:cNvPr>
            <p:cNvGrpSpPr/>
            <p:nvPr/>
          </p:nvGrpSpPr>
          <p:grpSpPr>
            <a:xfrm>
              <a:off x="2940652" y="4902757"/>
              <a:ext cx="2740989" cy="1828606"/>
              <a:chOff x="4881377" y="2884125"/>
              <a:chExt cx="3264004" cy="2177530"/>
            </a:xfrm>
            <a:grpFill/>
          </p:grpSpPr>
          <p:pic>
            <p:nvPicPr>
              <p:cNvPr id="222" name="Picture 4" descr="Website Icon Responsive Web Design - Clip Art Library">
                <a:extLst>
                  <a:ext uri="{FF2B5EF4-FFF2-40B4-BE49-F238E27FC236}">
                    <a16:creationId xmlns:a16="http://schemas.microsoft.com/office/drawing/2014/main" id="{B19BD427-119E-402E-A4B4-34C33B9BEC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1377" y="2884125"/>
                <a:ext cx="3264004" cy="2117508"/>
              </a:xfrm>
              <a:prstGeom prst="rect">
                <a:avLst/>
              </a:prstGeom>
              <a:grpFill/>
              <a:extLst/>
            </p:spPr>
          </p:pic>
          <p:sp>
            <p:nvSpPr>
              <p:cNvPr id="223" name="Rectangle 222">
                <a:extLst>
                  <a:ext uri="{FF2B5EF4-FFF2-40B4-BE49-F238E27FC236}">
                    <a16:creationId xmlns:a16="http://schemas.microsoft.com/office/drawing/2014/main" id="{388161AF-1E23-4D64-B446-7FE6A3EB7B57}"/>
                  </a:ext>
                </a:extLst>
              </p:cNvPr>
              <p:cNvSpPr/>
              <p:nvPr/>
            </p:nvSpPr>
            <p:spPr>
              <a:xfrm>
                <a:off x="5470087" y="4585198"/>
                <a:ext cx="2086581" cy="476457"/>
              </a:xfrm>
              <a:prstGeom prst="rect">
                <a:avLst/>
              </a:prstGeom>
              <a:grpFill/>
            </p:spPr>
            <p:txBody>
              <a:bodyPr wrap="square">
                <a:spAutoFit/>
              </a:bodyPr>
              <a:lstStyle/>
              <a:p>
                <a:pPr algn="ctr"/>
                <a:r>
                  <a:rPr lang="fr-FR" sz="1500" dirty="0"/>
                  <a:t>SGF (DGID)</a:t>
                </a:r>
              </a:p>
              <a:p>
                <a:pPr algn="ctr"/>
                <a:endParaRPr lang="fr-FR" sz="500" dirty="0"/>
              </a:p>
            </p:txBody>
          </p:sp>
        </p:grpSp>
        <p:cxnSp>
          <p:nvCxnSpPr>
            <p:cNvPr id="224" name="Straight Arrow Connector 223">
              <a:extLst>
                <a:ext uri="{FF2B5EF4-FFF2-40B4-BE49-F238E27FC236}">
                  <a16:creationId xmlns:a16="http://schemas.microsoft.com/office/drawing/2014/main" id="{564B2853-D827-48F0-ADEA-5C6AE8A5175C}"/>
                </a:ext>
              </a:extLst>
            </p:cNvPr>
            <p:cNvCxnSpPr>
              <a:cxnSpLocks/>
              <a:endCxn id="222" idx="0"/>
            </p:cNvCxnSpPr>
            <p:nvPr/>
          </p:nvCxnSpPr>
          <p:spPr>
            <a:xfrm>
              <a:off x="4311147" y="3923620"/>
              <a:ext cx="0" cy="979137"/>
            </a:xfrm>
            <a:prstGeom prst="straightConnector1">
              <a:avLst/>
            </a:prstGeom>
            <a:grpFill/>
            <a:ln w="508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7" name="Rectangle 226">
              <a:extLst>
                <a:ext uri="{FF2B5EF4-FFF2-40B4-BE49-F238E27FC236}">
                  <a16:creationId xmlns:a16="http://schemas.microsoft.com/office/drawing/2014/main" id="{43C479C3-D96B-45F9-BAC0-9369D977DD9D}"/>
                </a:ext>
              </a:extLst>
            </p:cNvPr>
            <p:cNvSpPr/>
            <p:nvPr/>
          </p:nvSpPr>
          <p:spPr>
            <a:xfrm>
              <a:off x="2610709" y="4550117"/>
              <a:ext cx="1484574" cy="400110"/>
            </a:xfrm>
            <a:prstGeom prst="rect">
              <a:avLst/>
            </a:prstGeom>
            <a:grpFill/>
          </p:spPr>
          <p:txBody>
            <a:bodyPr wrap="square">
              <a:spAutoFit/>
            </a:bodyPr>
            <a:lstStyle/>
            <a:p>
              <a:r>
                <a:rPr lang="fr-FR" sz="1000" dirty="0"/>
                <a:t>Interconnexion et </a:t>
              </a:r>
              <a:br>
                <a:rPr lang="fr-FR" sz="1000" dirty="0"/>
              </a:br>
              <a:r>
                <a:rPr lang="fr-FR" sz="1000" dirty="0"/>
                <a:t>attribution du NICAD</a:t>
              </a:r>
            </a:p>
          </p:txBody>
        </p:sp>
        <p:cxnSp>
          <p:nvCxnSpPr>
            <p:cNvPr id="263" name="Straight Arrow Connector 262">
              <a:extLst>
                <a:ext uri="{FF2B5EF4-FFF2-40B4-BE49-F238E27FC236}">
                  <a16:creationId xmlns:a16="http://schemas.microsoft.com/office/drawing/2014/main" id="{A5BC70F2-6D81-4D21-9AD9-9298EC443FC5}"/>
                </a:ext>
              </a:extLst>
            </p:cNvPr>
            <p:cNvCxnSpPr>
              <a:cxnSpLocks/>
            </p:cNvCxnSpPr>
            <p:nvPr/>
          </p:nvCxnSpPr>
          <p:spPr>
            <a:xfrm flipH="1">
              <a:off x="8885363" y="5472382"/>
              <a:ext cx="477696" cy="8909"/>
            </a:xfrm>
            <a:prstGeom prst="straightConnector1">
              <a:avLst/>
            </a:prstGeom>
            <a:grpFill/>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73" name="Straight Arrow Connector 272">
              <a:extLst>
                <a:ext uri="{FF2B5EF4-FFF2-40B4-BE49-F238E27FC236}">
                  <a16:creationId xmlns:a16="http://schemas.microsoft.com/office/drawing/2014/main" id="{4A668E16-8A10-477B-A174-4AA83B3E0497}"/>
                </a:ext>
              </a:extLst>
            </p:cNvPr>
            <p:cNvCxnSpPr>
              <a:cxnSpLocks/>
            </p:cNvCxnSpPr>
            <p:nvPr/>
          </p:nvCxnSpPr>
          <p:spPr>
            <a:xfrm flipH="1" flipV="1">
              <a:off x="5708464" y="3631020"/>
              <a:ext cx="1071513" cy="1296193"/>
            </a:xfrm>
            <a:prstGeom prst="straightConnector1">
              <a:avLst/>
            </a:prstGeom>
            <a:grpFill/>
            <a:ln w="381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27" name="Straight Arrow Connector 326">
              <a:extLst>
                <a:ext uri="{FF2B5EF4-FFF2-40B4-BE49-F238E27FC236}">
                  <a16:creationId xmlns:a16="http://schemas.microsoft.com/office/drawing/2014/main" id="{D66798F1-1600-45D0-AF23-E6982A9695DB}"/>
                </a:ext>
              </a:extLst>
            </p:cNvPr>
            <p:cNvCxnSpPr>
              <a:cxnSpLocks/>
            </p:cNvCxnSpPr>
            <p:nvPr/>
          </p:nvCxnSpPr>
          <p:spPr>
            <a:xfrm>
              <a:off x="1864296" y="1849815"/>
              <a:ext cx="924897" cy="0"/>
            </a:xfrm>
            <a:prstGeom prst="straightConnector1">
              <a:avLst/>
            </a:prstGeom>
            <a:grpFill/>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40" name="Straight Arrow Connector 439">
              <a:extLst>
                <a:ext uri="{FF2B5EF4-FFF2-40B4-BE49-F238E27FC236}">
                  <a16:creationId xmlns:a16="http://schemas.microsoft.com/office/drawing/2014/main" id="{9DB8ECFD-42C0-4E8A-B238-AEC4B79E632E}"/>
                </a:ext>
              </a:extLst>
            </p:cNvPr>
            <p:cNvCxnSpPr>
              <a:cxnSpLocks/>
            </p:cNvCxnSpPr>
            <p:nvPr/>
          </p:nvCxnSpPr>
          <p:spPr>
            <a:xfrm>
              <a:off x="5641774" y="2882248"/>
              <a:ext cx="1138203" cy="0"/>
            </a:xfrm>
            <a:prstGeom prst="straightConnector1">
              <a:avLst/>
            </a:prstGeom>
            <a:grpFill/>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54" name="Straight Arrow Connector 453">
              <a:extLst>
                <a:ext uri="{FF2B5EF4-FFF2-40B4-BE49-F238E27FC236}">
                  <a16:creationId xmlns:a16="http://schemas.microsoft.com/office/drawing/2014/main" id="{755E54F4-1BB9-444D-AB5D-F84B17C9FFF1}"/>
                </a:ext>
              </a:extLst>
            </p:cNvPr>
            <p:cNvCxnSpPr>
              <a:cxnSpLocks/>
            </p:cNvCxnSpPr>
            <p:nvPr/>
          </p:nvCxnSpPr>
          <p:spPr>
            <a:xfrm>
              <a:off x="1864297" y="2750032"/>
              <a:ext cx="924897" cy="0"/>
            </a:xfrm>
            <a:prstGeom prst="straightConnector1">
              <a:avLst/>
            </a:prstGeom>
            <a:grpFill/>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460" name="Group 459">
              <a:extLst>
                <a:ext uri="{FF2B5EF4-FFF2-40B4-BE49-F238E27FC236}">
                  <a16:creationId xmlns:a16="http://schemas.microsoft.com/office/drawing/2014/main" id="{74E98A6C-BBA5-4876-80BB-0782037C63A2}"/>
                </a:ext>
              </a:extLst>
            </p:cNvPr>
            <p:cNvGrpSpPr/>
            <p:nvPr/>
          </p:nvGrpSpPr>
          <p:grpSpPr>
            <a:xfrm>
              <a:off x="6567038" y="4902757"/>
              <a:ext cx="2643457" cy="1986483"/>
              <a:chOff x="6550228" y="4935599"/>
              <a:chExt cx="2643457" cy="1986483"/>
            </a:xfrm>
            <a:grpFill/>
          </p:grpSpPr>
          <p:sp>
            <p:nvSpPr>
              <p:cNvPr id="264" name="Rectangle 263">
                <a:extLst>
                  <a:ext uri="{FF2B5EF4-FFF2-40B4-BE49-F238E27FC236}">
                    <a16:creationId xmlns:a16="http://schemas.microsoft.com/office/drawing/2014/main" id="{CFEE7F71-2C0B-4836-9284-EA8502786D59}"/>
                  </a:ext>
                </a:extLst>
              </p:cNvPr>
              <p:cNvSpPr/>
              <p:nvPr/>
            </p:nvSpPr>
            <p:spPr>
              <a:xfrm>
                <a:off x="6550228" y="6368084"/>
                <a:ext cx="2643457" cy="553998"/>
              </a:xfrm>
              <a:prstGeom prst="rect">
                <a:avLst/>
              </a:prstGeom>
              <a:grpFill/>
            </p:spPr>
            <p:txBody>
              <a:bodyPr wrap="square">
                <a:spAutoFit/>
              </a:bodyPr>
              <a:lstStyle/>
              <a:p>
                <a:pPr algn="ctr"/>
                <a:r>
                  <a:rPr lang="fr-FR" sz="1500" dirty="0"/>
                  <a:t>Infrastructure de données géospatiales du Sénégal</a:t>
                </a:r>
              </a:p>
            </p:txBody>
          </p:sp>
          <p:grpSp>
            <p:nvGrpSpPr>
              <p:cNvPr id="186" name="Group 185">
                <a:extLst>
                  <a:ext uri="{FF2B5EF4-FFF2-40B4-BE49-F238E27FC236}">
                    <a16:creationId xmlns:a16="http://schemas.microsoft.com/office/drawing/2014/main" id="{4BA1D535-697C-42C3-BD3B-316B57374444}"/>
                  </a:ext>
                </a:extLst>
              </p:cNvPr>
              <p:cNvGrpSpPr/>
              <p:nvPr/>
            </p:nvGrpSpPr>
            <p:grpSpPr>
              <a:xfrm>
                <a:off x="7036245" y="4935599"/>
                <a:ext cx="1484573" cy="1484571"/>
                <a:chOff x="9210227" y="189017"/>
                <a:chExt cx="2150491" cy="2150491"/>
              </a:xfrm>
              <a:grpFill/>
            </p:grpSpPr>
            <p:pic>
              <p:nvPicPr>
                <p:cNvPr id="266" name="Picture 16" descr="Computer Screen PNG Download Image | PNG All">
                  <a:extLst>
                    <a:ext uri="{FF2B5EF4-FFF2-40B4-BE49-F238E27FC236}">
                      <a16:creationId xmlns:a16="http://schemas.microsoft.com/office/drawing/2014/main" id="{BFABF460-13F9-4DFE-BC4B-A2861CC161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10227" y="189017"/>
                  <a:ext cx="2150491" cy="2150491"/>
                </a:xfrm>
                <a:prstGeom prst="rect">
                  <a:avLst/>
                </a:prstGeom>
                <a:grpFill/>
                <a:extLst/>
              </p:spPr>
            </p:pic>
            <p:pic>
              <p:nvPicPr>
                <p:cNvPr id="267" name="Picture 14" descr="Working with geographic data | ArcGIS Resource Center">
                  <a:extLst>
                    <a:ext uri="{FF2B5EF4-FFF2-40B4-BE49-F238E27FC236}">
                      <a16:creationId xmlns:a16="http://schemas.microsoft.com/office/drawing/2014/main" id="{5E502B56-549A-49DB-9CBF-2A540ADFBE4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4522"/>
                <a:stretch/>
              </p:blipFill>
              <p:spPr bwMode="auto">
                <a:xfrm>
                  <a:off x="9951445" y="554306"/>
                  <a:ext cx="687044" cy="964963"/>
                </a:xfrm>
                <a:prstGeom prst="rect">
                  <a:avLst/>
                </a:prstGeom>
                <a:grpFill/>
                <a:extLst/>
              </p:spPr>
            </p:pic>
          </p:grpSp>
        </p:grpSp>
        <p:cxnSp>
          <p:nvCxnSpPr>
            <p:cNvPr id="521" name="Straight Arrow Connector 520">
              <a:extLst>
                <a:ext uri="{FF2B5EF4-FFF2-40B4-BE49-F238E27FC236}">
                  <a16:creationId xmlns:a16="http://schemas.microsoft.com/office/drawing/2014/main" id="{763A1425-76DF-46E9-B664-771B0B1B9C6F}"/>
                </a:ext>
              </a:extLst>
            </p:cNvPr>
            <p:cNvCxnSpPr>
              <a:cxnSpLocks/>
            </p:cNvCxnSpPr>
            <p:nvPr/>
          </p:nvCxnSpPr>
          <p:spPr>
            <a:xfrm flipH="1">
              <a:off x="8894467" y="5719957"/>
              <a:ext cx="477696" cy="8909"/>
            </a:xfrm>
            <a:prstGeom prst="straightConnector1">
              <a:avLst/>
            </a:prstGeom>
            <a:grpFill/>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22" name="Straight Arrow Connector 521">
              <a:extLst>
                <a:ext uri="{FF2B5EF4-FFF2-40B4-BE49-F238E27FC236}">
                  <a16:creationId xmlns:a16="http://schemas.microsoft.com/office/drawing/2014/main" id="{4D9F584A-01E8-4826-9C87-143FB87901D4}"/>
                </a:ext>
              </a:extLst>
            </p:cNvPr>
            <p:cNvCxnSpPr>
              <a:cxnSpLocks/>
            </p:cNvCxnSpPr>
            <p:nvPr/>
          </p:nvCxnSpPr>
          <p:spPr>
            <a:xfrm flipH="1">
              <a:off x="8894467" y="6008360"/>
              <a:ext cx="477696" cy="8909"/>
            </a:xfrm>
            <a:prstGeom prst="straightConnector1">
              <a:avLst/>
            </a:prstGeom>
            <a:grpFill/>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23" name="Straight Arrow Connector 522">
              <a:extLst>
                <a:ext uri="{FF2B5EF4-FFF2-40B4-BE49-F238E27FC236}">
                  <a16:creationId xmlns:a16="http://schemas.microsoft.com/office/drawing/2014/main" id="{71D83766-516C-4039-9834-1CD934D40BF0}"/>
                </a:ext>
              </a:extLst>
            </p:cNvPr>
            <p:cNvCxnSpPr>
              <a:cxnSpLocks/>
            </p:cNvCxnSpPr>
            <p:nvPr/>
          </p:nvCxnSpPr>
          <p:spPr>
            <a:xfrm>
              <a:off x="5708464" y="1943208"/>
              <a:ext cx="1039149" cy="0"/>
            </a:xfrm>
            <a:prstGeom prst="straightConnector1">
              <a:avLst/>
            </a:prstGeom>
            <a:grpFill/>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24" name="Straight Arrow Connector 523">
              <a:extLst>
                <a:ext uri="{FF2B5EF4-FFF2-40B4-BE49-F238E27FC236}">
                  <a16:creationId xmlns:a16="http://schemas.microsoft.com/office/drawing/2014/main" id="{0089B71B-5FC2-4BEA-98D8-0751AF048D05}"/>
                </a:ext>
              </a:extLst>
            </p:cNvPr>
            <p:cNvCxnSpPr>
              <a:cxnSpLocks/>
            </p:cNvCxnSpPr>
            <p:nvPr/>
          </p:nvCxnSpPr>
          <p:spPr>
            <a:xfrm flipH="1">
              <a:off x="8904703" y="6333744"/>
              <a:ext cx="477696" cy="8909"/>
            </a:xfrm>
            <a:prstGeom prst="straightConnector1">
              <a:avLst/>
            </a:prstGeom>
            <a:grpFill/>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161045F2-696B-4CE0-86F1-FC6C5793C092}"/>
                </a:ext>
              </a:extLst>
            </p:cNvPr>
            <p:cNvCxnSpPr>
              <a:cxnSpLocks/>
            </p:cNvCxnSpPr>
            <p:nvPr/>
          </p:nvCxnSpPr>
          <p:spPr>
            <a:xfrm flipH="1">
              <a:off x="9591356" y="1759536"/>
              <a:ext cx="665614" cy="0"/>
            </a:xfrm>
            <a:prstGeom prst="straightConnector1">
              <a:avLst/>
            </a:prstGeom>
            <a:grpFill/>
            <a:ln w="25400">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E5831372-1E60-461C-B499-13452BABAB90}"/>
                </a:ext>
              </a:extLst>
            </p:cNvPr>
            <p:cNvCxnSpPr>
              <a:cxnSpLocks/>
            </p:cNvCxnSpPr>
            <p:nvPr/>
          </p:nvCxnSpPr>
          <p:spPr>
            <a:xfrm flipV="1">
              <a:off x="4095283" y="3923620"/>
              <a:ext cx="0" cy="830752"/>
            </a:xfrm>
            <a:prstGeom prst="straightConnector1">
              <a:avLst/>
            </a:prstGeom>
            <a:grpFill/>
            <a:ln w="25400">
              <a:solidFill>
                <a:schemeClr val="tx1"/>
              </a:solidFill>
              <a:prstDash val="dash"/>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55570D73-2E8B-4E9F-8206-5DBE316D8D6D}"/>
                </a:ext>
              </a:extLst>
            </p:cNvPr>
            <p:cNvCxnSpPr>
              <a:cxnSpLocks/>
            </p:cNvCxnSpPr>
            <p:nvPr/>
          </p:nvCxnSpPr>
          <p:spPr>
            <a:xfrm flipH="1">
              <a:off x="1935027" y="2026525"/>
              <a:ext cx="854167" cy="519864"/>
            </a:xfrm>
            <a:prstGeom prst="straightConnector1">
              <a:avLst/>
            </a:prstGeom>
            <a:grpFill/>
            <a:ln w="50800">
              <a:solidFill>
                <a:srgbClr val="C0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9F7B8A45-3D0F-4CD2-A811-7065D8301021}"/>
                </a:ext>
              </a:extLst>
            </p:cNvPr>
            <p:cNvCxnSpPr>
              <a:cxnSpLocks/>
            </p:cNvCxnSpPr>
            <p:nvPr/>
          </p:nvCxnSpPr>
          <p:spPr>
            <a:xfrm>
              <a:off x="1510808" y="563438"/>
              <a:ext cx="0" cy="907553"/>
            </a:xfrm>
            <a:prstGeom prst="straightConnector1">
              <a:avLst/>
            </a:prstGeom>
            <a:grpFill/>
            <a:ln w="25400">
              <a:solidFill>
                <a:schemeClr val="tx1"/>
              </a:solidFill>
              <a:prstDash val="dash"/>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C8C8A57A-6D0E-4165-93EC-90B41DBECF2B}"/>
                </a:ext>
              </a:extLst>
            </p:cNvPr>
            <p:cNvCxnSpPr>
              <a:cxnSpLocks/>
            </p:cNvCxnSpPr>
            <p:nvPr/>
          </p:nvCxnSpPr>
          <p:spPr>
            <a:xfrm flipH="1" flipV="1">
              <a:off x="5372847" y="5906350"/>
              <a:ext cx="1217946" cy="24723"/>
            </a:xfrm>
            <a:prstGeom prst="straightConnector1">
              <a:avLst/>
            </a:prstGeom>
            <a:grpFill/>
            <a:ln w="381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D50BDB3F-9BCD-4639-B9BB-9F349035B5DB}"/>
                </a:ext>
              </a:extLst>
            </p:cNvPr>
            <p:cNvCxnSpPr>
              <a:cxnSpLocks/>
            </p:cNvCxnSpPr>
            <p:nvPr/>
          </p:nvCxnSpPr>
          <p:spPr>
            <a:xfrm>
              <a:off x="5449824" y="5640836"/>
              <a:ext cx="1140969" cy="8909"/>
            </a:xfrm>
            <a:prstGeom prst="straightConnector1">
              <a:avLst/>
            </a:prstGeom>
            <a:grpFill/>
            <a:ln w="38100">
              <a:solidFill>
                <a:srgbClr val="C00000"/>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471" name="Group 470">
              <a:extLst>
                <a:ext uri="{FF2B5EF4-FFF2-40B4-BE49-F238E27FC236}">
                  <a16:creationId xmlns:a16="http://schemas.microsoft.com/office/drawing/2014/main" id="{96BA3CA7-5F57-46B3-AE8E-7BEC4BFFB69B}"/>
                </a:ext>
              </a:extLst>
            </p:cNvPr>
            <p:cNvGrpSpPr/>
            <p:nvPr/>
          </p:nvGrpSpPr>
          <p:grpSpPr>
            <a:xfrm>
              <a:off x="9397186" y="109561"/>
              <a:ext cx="2695289" cy="2492990"/>
              <a:chOff x="9397183" y="57407"/>
              <a:chExt cx="2695289" cy="2492990"/>
            </a:xfrm>
            <a:grpFill/>
          </p:grpSpPr>
          <p:sp>
            <p:nvSpPr>
              <p:cNvPr id="543" name="TextBox 542">
                <a:extLst>
                  <a:ext uri="{FF2B5EF4-FFF2-40B4-BE49-F238E27FC236}">
                    <a16:creationId xmlns:a16="http://schemas.microsoft.com/office/drawing/2014/main" id="{BC2D54C2-496C-4B94-A481-5349956D1F77}"/>
                  </a:ext>
                </a:extLst>
              </p:cNvPr>
              <p:cNvSpPr txBox="1"/>
              <p:nvPr/>
            </p:nvSpPr>
            <p:spPr>
              <a:xfrm>
                <a:off x="9397183" y="57407"/>
                <a:ext cx="2695289" cy="2492990"/>
              </a:xfrm>
              <a:prstGeom prst="rect">
                <a:avLst/>
              </a:prstGeom>
              <a:grpFill/>
              <a:ln>
                <a:solidFill>
                  <a:schemeClr val="tx1"/>
                </a:solidFill>
              </a:ln>
            </p:spPr>
            <p:txBody>
              <a:bodyPr wrap="square" rtlCol="0">
                <a:spAutoFit/>
              </a:bodyPr>
              <a:lstStyle/>
              <a:p>
                <a:r>
                  <a:rPr lang="fr-CH" sz="1200" b="1" dirty="0"/>
                  <a:t>Légende</a:t>
                </a:r>
              </a:p>
              <a:p>
                <a:endParaRPr lang="fr-CH" sz="1200" dirty="0"/>
              </a:p>
              <a:p>
                <a:r>
                  <a:rPr lang="fr-CH" sz="1200" dirty="0"/>
                  <a:t>	Flux de données sur les 	droits d’usage </a:t>
                </a:r>
              </a:p>
              <a:p>
                <a:r>
                  <a:rPr lang="fr-CH" sz="1200" dirty="0"/>
                  <a:t>	</a:t>
                </a:r>
              </a:p>
              <a:p>
                <a:r>
                  <a:rPr lang="fr-CH" sz="1200" dirty="0"/>
                  <a:t>	Flux d’autres données 	géographiques</a:t>
                </a:r>
              </a:p>
              <a:p>
                <a:endParaRPr lang="fr-CH" sz="1200" dirty="0"/>
              </a:p>
              <a:p>
                <a:r>
                  <a:rPr lang="fr-CH" sz="1200" dirty="0"/>
                  <a:t>	Visualisation de données</a:t>
                </a:r>
              </a:p>
              <a:p>
                <a:r>
                  <a:rPr lang="fr-CH" sz="1200" dirty="0"/>
                  <a:t>	</a:t>
                </a:r>
              </a:p>
              <a:p>
                <a:r>
                  <a:rPr lang="fr-CH" sz="1200" dirty="0"/>
                  <a:t>	Support technique</a:t>
                </a:r>
              </a:p>
              <a:p>
                <a:endParaRPr lang="fr-CH" sz="1200" dirty="0"/>
              </a:p>
              <a:p>
                <a:endParaRPr lang="fr-FR" sz="1200" dirty="0"/>
              </a:p>
            </p:txBody>
          </p:sp>
          <p:cxnSp>
            <p:nvCxnSpPr>
              <p:cNvPr id="546" name="Straight Arrow Connector 545">
                <a:extLst>
                  <a:ext uri="{FF2B5EF4-FFF2-40B4-BE49-F238E27FC236}">
                    <a16:creationId xmlns:a16="http://schemas.microsoft.com/office/drawing/2014/main" id="{69B74A07-A401-4892-8122-7F31E5F65BAE}"/>
                  </a:ext>
                </a:extLst>
              </p:cNvPr>
              <p:cNvCxnSpPr>
                <a:cxnSpLocks/>
              </p:cNvCxnSpPr>
              <p:nvPr/>
            </p:nvCxnSpPr>
            <p:spPr>
              <a:xfrm flipH="1">
                <a:off x="9567468" y="651143"/>
                <a:ext cx="665614" cy="0"/>
              </a:xfrm>
              <a:prstGeom prst="straightConnector1">
                <a:avLst/>
              </a:prstGeom>
              <a:grpFill/>
              <a:ln w="508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50" name="Straight Arrow Connector 549">
                <a:extLst>
                  <a:ext uri="{FF2B5EF4-FFF2-40B4-BE49-F238E27FC236}">
                    <a16:creationId xmlns:a16="http://schemas.microsoft.com/office/drawing/2014/main" id="{E951A5D7-0F45-4CE3-99CD-D5EEC5A80F08}"/>
                  </a:ext>
                </a:extLst>
              </p:cNvPr>
              <p:cNvCxnSpPr>
                <a:cxnSpLocks/>
              </p:cNvCxnSpPr>
              <p:nvPr/>
            </p:nvCxnSpPr>
            <p:spPr>
              <a:xfrm flipH="1">
                <a:off x="9567468" y="1168400"/>
                <a:ext cx="665614" cy="0"/>
              </a:xfrm>
              <a:prstGeom prst="straightConnector1">
                <a:avLst/>
              </a:prstGeom>
              <a:grpFill/>
              <a:ln w="508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51" name="Straight Arrow Connector 550">
                <a:extLst>
                  <a:ext uri="{FF2B5EF4-FFF2-40B4-BE49-F238E27FC236}">
                    <a16:creationId xmlns:a16="http://schemas.microsoft.com/office/drawing/2014/main" id="{90BD39B7-14FE-4F6C-9A46-7BF54B893582}"/>
                  </a:ext>
                </a:extLst>
              </p:cNvPr>
              <p:cNvCxnSpPr>
                <a:cxnSpLocks/>
              </p:cNvCxnSpPr>
              <p:nvPr/>
            </p:nvCxnSpPr>
            <p:spPr>
              <a:xfrm flipH="1">
                <a:off x="9591353" y="1624523"/>
                <a:ext cx="665614" cy="0"/>
              </a:xfrm>
              <a:prstGeom prst="straightConnector1">
                <a:avLst/>
              </a:prstGeom>
              <a:grpFill/>
              <a:ln w="25400">
                <a:solidFill>
                  <a:srgbClr val="FFC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52" name="Straight Arrow Connector 551">
                <a:extLst>
                  <a:ext uri="{FF2B5EF4-FFF2-40B4-BE49-F238E27FC236}">
                    <a16:creationId xmlns:a16="http://schemas.microsoft.com/office/drawing/2014/main" id="{F0379F35-1328-41A4-93B3-568024B38BF1}"/>
                  </a:ext>
                </a:extLst>
              </p:cNvPr>
              <p:cNvCxnSpPr>
                <a:cxnSpLocks/>
              </p:cNvCxnSpPr>
              <p:nvPr/>
            </p:nvCxnSpPr>
            <p:spPr>
              <a:xfrm flipH="1">
                <a:off x="9591356" y="2023057"/>
                <a:ext cx="665614" cy="0"/>
              </a:xfrm>
              <a:prstGeom prst="straightConnector1">
                <a:avLst/>
              </a:prstGeom>
              <a:grpFill/>
              <a:ln w="254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614450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AACFCEC6-C930-4EA9-BEDB-B407DD33C123}"/>
              </a:ext>
            </a:extLst>
          </p:cNvPr>
          <p:cNvSpPr>
            <a:spLocks noGrp="1"/>
          </p:cNvSpPr>
          <p:nvPr/>
        </p:nvSpPr>
        <p:spPr>
          <a:xfrm>
            <a:off x="268593" y="201217"/>
            <a:ext cx="11654812" cy="722708"/>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Composante 3 -</a:t>
            </a: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 Promouvoir le dialogue à long terme, développer la formation et l’innovation dans le secteur foncier</a:t>
            </a:r>
            <a:endPar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object 3">
            <a:extLst>
              <a:ext uri="{FF2B5EF4-FFF2-40B4-BE49-F238E27FC236}">
                <a16:creationId xmlns:a16="http://schemas.microsoft.com/office/drawing/2014/main" id="{495A4254-F415-4BAA-9E7E-C5556855CC89}"/>
              </a:ext>
            </a:extLst>
          </p:cNvPr>
          <p:cNvSpPr txBox="1"/>
          <p:nvPr/>
        </p:nvSpPr>
        <p:spPr>
          <a:xfrm>
            <a:off x="404949" y="1149532"/>
            <a:ext cx="11103429" cy="3742050"/>
          </a:xfrm>
          <a:prstGeom prst="rect">
            <a:avLst/>
          </a:prstGeom>
          <a:solidFill>
            <a:srgbClr val="FFFF99"/>
          </a:solidFill>
        </p:spPr>
        <p:txBody>
          <a:bodyPr vert="horz" wrap="square" lIns="0" tIns="139700" rIns="0" bIns="0" rtlCol="0">
            <a:spAutoFit/>
          </a:bodyPr>
          <a:lstStyle/>
          <a:p>
            <a:pPr marL="12700" marR="8890" algn="just">
              <a:lnSpc>
                <a:spcPct val="100000"/>
              </a:lnSpc>
              <a:buClr>
                <a:srgbClr val="90C225"/>
              </a:buClr>
              <a:buSzPct val="78125"/>
              <a:tabLst>
                <a:tab pos="355600" algn="l"/>
              </a:tabLst>
            </a:pPr>
            <a:r>
              <a:rPr lang="fr-FR" sz="2400" b="1" dirty="0">
                <a:latin typeface="Times New Roman" panose="02020603050405020304" pitchFamily="18" charset="0"/>
                <a:ea typeface="Calibri" panose="020F0502020204030204" pitchFamily="34" charset="0"/>
                <a:cs typeface="Times New Roman" panose="02020603050405020304" pitchFamily="18" charset="0"/>
              </a:rPr>
              <a:t>C</a:t>
            </a: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 3.1 : Promotion de la recherche et du dialogue sur l’innovation dans le domaine de la gouvernance foncière</a:t>
            </a:r>
          </a:p>
          <a:p>
            <a:pPr marL="12700" marR="8890" algn="just">
              <a:lnSpc>
                <a:spcPct val="100000"/>
              </a:lnSpc>
              <a:buClr>
                <a:srgbClr val="90C225"/>
              </a:buClr>
              <a:buSzPct val="78125"/>
              <a:tabLst>
                <a:tab pos="355600" algn="l"/>
              </a:tabLs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Cette sous-composante financera : </a:t>
            </a:r>
          </a:p>
          <a:p>
            <a:pPr marL="469900" marR="8890" indent="-457200" algn="just">
              <a:lnSpc>
                <a:spcPct val="100000"/>
              </a:lnSpc>
              <a:buClr>
                <a:srgbClr val="90C225"/>
              </a:buClr>
              <a:buSzPct val="78125"/>
              <a:buFont typeface="Arial" panose="020B0604020202020204" pitchFamily="34" charset="0"/>
              <a:buChar char="•"/>
              <a:tabLst>
                <a:tab pos="355600" algn="l"/>
              </a:tabLs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(i) la création de l’ONF, responsable de générer les connaissances sur les droits fonciers, d’évaluer la performance du programme de sécurisation des droits fonciers, et d’en mesurer les effets socio-économiques ;</a:t>
            </a:r>
          </a:p>
          <a:p>
            <a:pPr marL="469900" marR="8890" indent="-457200" algn="just">
              <a:lnSpc>
                <a:spcPct val="100000"/>
              </a:lnSpc>
              <a:buClr>
                <a:srgbClr val="90C225"/>
              </a:buClr>
              <a:buSzPct val="78125"/>
              <a:buFont typeface="Arial" panose="020B0604020202020204" pitchFamily="34" charset="0"/>
              <a:buChar char="•"/>
              <a:tabLst>
                <a:tab pos="355600" algn="l"/>
              </a:tabLs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 (ii) le soutien au secteur foncier existant et aux autres institutions de recherche afin de renforcer la recherche sur les questions de sécurité des droits fonciers dans les zones rurales et urbaines </a:t>
            </a:r>
          </a:p>
          <a:p>
            <a:pPr marL="12700" marR="8890" algn="just">
              <a:lnSpc>
                <a:spcPct val="100000"/>
              </a:lnSpc>
              <a:buClr>
                <a:srgbClr val="90C225"/>
              </a:buClr>
              <a:buSzPct val="78125"/>
              <a:tabLst>
                <a:tab pos="355600" algn="l"/>
              </a:tabLst>
            </a:pPr>
            <a:endParaRPr dirty="0">
              <a:latin typeface="Bookman Old Style"/>
              <a:cs typeface="Bookman Old Style"/>
            </a:endParaRPr>
          </a:p>
        </p:txBody>
      </p:sp>
    </p:spTree>
    <p:extLst>
      <p:ext uri="{BB962C8B-B14F-4D97-AF65-F5344CB8AC3E}">
        <p14:creationId xmlns:p14="http://schemas.microsoft.com/office/powerpoint/2010/main" val="27700076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AACFCEC6-C930-4EA9-BEDB-B407DD33C123}"/>
              </a:ext>
            </a:extLst>
          </p:cNvPr>
          <p:cNvSpPr>
            <a:spLocks noGrp="1"/>
          </p:cNvSpPr>
          <p:nvPr/>
        </p:nvSpPr>
        <p:spPr>
          <a:xfrm>
            <a:off x="268593" y="201217"/>
            <a:ext cx="11654812" cy="722708"/>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kumimoji="0" lang="fr-FR" sz="2400" b="1" i="0"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Composante 3 </a:t>
            </a:r>
            <a:r>
              <a:rPr kumimoji="0" lang="fr-FR" sz="2400" b="1" i="0" u="none"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Times New Roman" panose="02020603050405020304" pitchFamily="18" charset="0"/>
              </a:rPr>
              <a:t>:  Promouvoir le dialogue à long terme, développer la formation et l’innovation dans le secteur foncier</a:t>
            </a:r>
            <a:endParaRPr kumimoji="0" lang="en-US" sz="2400" b="1" i="0"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sp>
        <p:nvSpPr>
          <p:cNvPr id="4" name="object 3">
            <a:extLst>
              <a:ext uri="{FF2B5EF4-FFF2-40B4-BE49-F238E27FC236}">
                <a16:creationId xmlns:a16="http://schemas.microsoft.com/office/drawing/2014/main" id="{495A4254-F415-4BAA-9E7E-C5556855CC89}"/>
              </a:ext>
            </a:extLst>
          </p:cNvPr>
          <p:cNvSpPr txBox="1"/>
          <p:nvPr/>
        </p:nvSpPr>
        <p:spPr>
          <a:xfrm>
            <a:off x="85725" y="1000126"/>
            <a:ext cx="11997269" cy="5003934"/>
          </a:xfrm>
          <a:prstGeom prst="rect">
            <a:avLst/>
          </a:prstGeom>
          <a:solidFill>
            <a:srgbClr val="FFFF99"/>
          </a:solidFill>
        </p:spPr>
        <p:txBody>
          <a:bodyPr vert="horz" wrap="square" lIns="0" tIns="139700" rIns="0" bIns="0" rtlCol="0">
            <a:spAutoFit/>
          </a:bodyPr>
          <a:lstStyle/>
          <a:p>
            <a:pPr marL="12700" marR="8890" lvl="0" indent="0" algn="just" defTabSz="914400" rtl="0" eaLnBrk="1" fontAlgn="auto" latinLnBrk="0" hangingPunct="1">
              <a:lnSpc>
                <a:spcPct val="100000"/>
              </a:lnSpc>
              <a:spcBef>
                <a:spcPts val="0"/>
              </a:spcBef>
              <a:spcAft>
                <a:spcPts val="0"/>
              </a:spcAft>
              <a:buClr>
                <a:srgbClr val="90C225"/>
              </a:buClr>
              <a:buSzPct val="78125"/>
              <a:buFontTx/>
              <a:buNone/>
              <a:tabLst>
                <a:tab pos="355600" algn="l"/>
              </a:tabLst>
              <a:defRPr/>
            </a:pPr>
            <a:r>
              <a:rPr kumimoji="0" lang="fr-FR" sz="2400" b="1" i="0"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 3.2</a:t>
            </a:r>
            <a:r>
              <a:rPr kumimoji="0" lang="fr-FR" sz="2400" b="0" i="0"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2400" b="1" i="0"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Soutien au développement de la formation dans le domaine foncier</a:t>
            </a:r>
            <a:r>
              <a:rPr kumimoji="0" lang="fr-FR" sz="2400" b="0" i="0"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355600" marR="8890" lvl="0" indent="-342900" algn="just" defTabSz="914400" rtl="0" eaLnBrk="1" fontAlgn="auto" latinLnBrk="0" hangingPunct="1">
              <a:lnSpc>
                <a:spcPct val="100000"/>
              </a:lnSpc>
              <a:spcBef>
                <a:spcPts val="0"/>
              </a:spcBef>
              <a:spcAft>
                <a:spcPts val="0"/>
              </a:spcAft>
              <a:buClr>
                <a:srgbClr val="90C225"/>
              </a:buClr>
              <a:buSzPct val="78125"/>
              <a:buFont typeface="Arial" panose="020B0604020202020204" pitchFamily="34" charset="0"/>
              <a:buChar char="•"/>
              <a:tabLst>
                <a:tab pos="355600" algn="l"/>
              </a:tabLst>
              <a:defRPr/>
            </a:pPr>
            <a:r>
              <a:rPr kumimoji="0" lang="fr-FR"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Cette sous-composante financera: </a:t>
            </a:r>
          </a:p>
          <a:p>
            <a:pPr marL="355600" marR="8890" lvl="0" indent="-342900" algn="just" defTabSz="914400" rtl="0" eaLnBrk="1" fontAlgn="auto" latinLnBrk="0" hangingPunct="1">
              <a:lnSpc>
                <a:spcPct val="100000"/>
              </a:lnSpc>
              <a:spcBef>
                <a:spcPts val="0"/>
              </a:spcBef>
              <a:spcAft>
                <a:spcPts val="0"/>
              </a:spcAft>
              <a:buClr>
                <a:srgbClr val="90C225"/>
              </a:buClr>
              <a:buSzPct val="78125"/>
              <a:buFont typeface="Arial" panose="020B0604020202020204" pitchFamily="34" charset="0"/>
              <a:buChar char="•"/>
              <a:tabLst>
                <a:tab pos="355600" algn="l"/>
              </a:tabLst>
              <a:defRPr/>
            </a:pPr>
            <a:r>
              <a:rPr kumimoji="0" lang="fr-FR"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 la formation des techniciens préalablement aux opérations de terrain mises en œuvre sous la Composante 2 ; </a:t>
            </a:r>
          </a:p>
          <a:p>
            <a:pPr marL="355600" marR="8890" lvl="0" indent="-342900" algn="just" defTabSz="914400" rtl="0" eaLnBrk="1" fontAlgn="auto" latinLnBrk="0" hangingPunct="1">
              <a:lnSpc>
                <a:spcPct val="100000"/>
              </a:lnSpc>
              <a:spcBef>
                <a:spcPts val="0"/>
              </a:spcBef>
              <a:spcAft>
                <a:spcPts val="0"/>
              </a:spcAft>
              <a:buClr>
                <a:srgbClr val="90C225"/>
              </a:buClr>
              <a:buSzPct val="78125"/>
              <a:buFont typeface="Arial" panose="020B0604020202020204" pitchFamily="34" charset="0"/>
              <a:buChar char="•"/>
              <a:tabLst>
                <a:tab pos="355600" algn="l"/>
              </a:tabLst>
              <a:defRPr/>
            </a:pPr>
            <a:r>
              <a:rPr kumimoji="0" lang="fr-FR"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(ii) la formation du personnel de la DGID, et plus particulièrement des CSF, des antennes régionales du PROCASEF, des services concernés du Ministère des Collectivités Territoriales et du personnel des municipalités et des institutions locales (préfectures, commissions foncières, agents des bureaux fonciers et des CTASF), pour la mise en œuvre des activités du PROCASEF ; </a:t>
            </a:r>
          </a:p>
          <a:p>
            <a:pPr marL="355600" marR="8890" lvl="0" indent="-342900" algn="just" defTabSz="914400" rtl="0" eaLnBrk="1" fontAlgn="auto" latinLnBrk="0" hangingPunct="1">
              <a:lnSpc>
                <a:spcPct val="100000"/>
              </a:lnSpc>
              <a:spcBef>
                <a:spcPts val="0"/>
              </a:spcBef>
              <a:spcAft>
                <a:spcPts val="0"/>
              </a:spcAft>
              <a:buClr>
                <a:srgbClr val="90C225"/>
              </a:buClr>
              <a:buSzPct val="78125"/>
              <a:buFont typeface="Arial" panose="020B0604020202020204" pitchFamily="34" charset="0"/>
              <a:buChar char="•"/>
              <a:tabLst>
                <a:tab pos="355600" algn="l"/>
              </a:tabLst>
              <a:defRPr/>
            </a:pPr>
            <a:r>
              <a:rPr kumimoji="0" lang="fr-FR"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(iii) le développement d’un cursus universitaire, avec la possibilité pour les étudiants d’obtenir des diplômes pluridisciplinaires dans le domaine du foncier, en vue de développer une main-d’œuvre qualifiée et durable.</a:t>
            </a:r>
            <a:endParaRPr kumimoji="0" lang="fr-FR"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12700" marR="8890" lvl="0" indent="0" algn="just" defTabSz="914400" rtl="0" eaLnBrk="1" fontAlgn="auto" latinLnBrk="0" hangingPunct="1">
              <a:lnSpc>
                <a:spcPct val="100000"/>
              </a:lnSpc>
              <a:spcBef>
                <a:spcPts val="0"/>
              </a:spcBef>
              <a:spcAft>
                <a:spcPts val="0"/>
              </a:spcAft>
              <a:buClr>
                <a:srgbClr val="90C225"/>
              </a:buClr>
              <a:buSzPct val="78125"/>
              <a:buFontTx/>
              <a:buNone/>
              <a:tabLst>
                <a:tab pos="355600" algn="l"/>
              </a:tabLst>
              <a:defRPr/>
            </a:pPr>
            <a:r>
              <a:rPr kumimoji="0" lang="fr-FR" sz="28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 </a:t>
            </a:r>
            <a:endParaRPr kumimoji="0" lang="fr-FR" sz="2800" b="0" i="0" u="none" strike="noStrike" kern="1200" cap="none" spc="0" normalizeH="0" baseline="0" noProof="0" dirty="0">
              <a:ln>
                <a:noFill/>
              </a:ln>
              <a:solidFill>
                <a:prstClr val="black"/>
              </a:solidFill>
              <a:effectLst/>
              <a:uLnTx/>
              <a:uFillTx/>
              <a:latin typeface="Bookman Old Style"/>
              <a:ea typeface="+mn-ea"/>
              <a:cs typeface="Bookman Old Style"/>
            </a:endParaRPr>
          </a:p>
        </p:txBody>
      </p:sp>
    </p:spTree>
    <p:extLst>
      <p:ext uri="{BB962C8B-B14F-4D97-AF65-F5344CB8AC3E}">
        <p14:creationId xmlns:p14="http://schemas.microsoft.com/office/powerpoint/2010/main" val="15688147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AACFCEC6-C930-4EA9-BEDB-B407DD33C123}"/>
              </a:ext>
            </a:extLst>
          </p:cNvPr>
          <p:cNvSpPr>
            <a:spLocks noGrp="1"/>
          </p:cNvSpPr>
          <p:nvPr/>
        </p:nvSpPr>
        <p:spPr>
          <a:xfrm>
            <a:off x="268593" y="201217"/>
            <a:ext cx="11654812" cy="722708"/>
          </a:xfrm>
          <a:prstGeom prst="rect">
            <a:avLst/>
          </a:prstGeom>
          <a:solidFill>
            <a:schemeClr val="bg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Composante 4 et 5 </a:t>
            </a:r>
            <a:endPar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object 3">
            <a:extLst>
              <a:ext uri="{FF2B5EF4-FFF2-40B4-BE49-F238E27FC236}">
                <a16:creationId xmlns:a16="http://schemas.microsoft.com/office/drawing/2014/main" id="{495A4254-F415-4BAA-9E7E-C5556855CC89}"/>
              </a:ext>
            </a:extLst>
          </p:cNvPr>
          <p:cNvSpPr txBox="1"/>
          <p:nvPr/>
        </p:nvSpPr>
        <p:spPr>
          <a:xfrm>
            <a:off x="85725" y="1000126"/>
            <a:ext cx="11997269" cy="5250155"/>
          </a:xfrm>
          <a:prstGeom prst="rect">
            <a:avLst/>
          </a:prstGeom>
          <a:solidFill>
            <a:srgbClr val="FFFF99"/>
          </a:solidFill>
        </p:spPr>
        <p:txBody>
          <a:bodyPr vert="horz" wrap="square" lIns="0" tIns="139700" rIns="0" bIns="0" rtlCol="0">
            <a:spAutoFit/>
          </a:bodyPr>
          <a:lstStyle/>
          <a:p>
            <a:pPr marL="12700" marR="8890" lvl="0" indent="0" algn="just" defTabSz="914400" rtl="0" eaLnBrk="1" fontAlgn="auto" latinLnBrk="0" hangingPunct="1">
              <a:lnSpc>
                <a:spcPct val="100000"/>
              </a:lnSpc>
              <a:spcBef>
                <a:spcPts val="0"/>
              </a:spcBef>
              <a:spcAft>
                <a:spcPts val="0"/>
              </a:spcAft>
              <a:buClr>
                <a:srgbClr val="90C225"/>
              </a:buClr>
              <a:buSzPct val="78125"/>
              <a:buFontTx/>
              <a:buNone/>
              <a:tabLst>
                <a:tab pos="355600" algn="l"/>
              </a:tabLst>
              <a:defRPr/>
            </a:pPr>
            <a:r>
              <a:rPr lang="fr-FR"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Composante 4: Gestion de projet </a:t>
            </a:r>
          </a:p>
          <a:p>
            <a:pPr marL="12700" marR="8890" lvl="0" indent="0" algn="just" defTabSz="914400" rtl="0" eaLnBrk="1" fontAlgn="auto" latinLnBrk="0" hangingPunct="1">
              <a:lnSpc>
                <a:spcPct val="100000"/>
              </a:lnSpc>
              <a:spcBef>
                <a:spcPts val="0"/>
              </a:spcBef>
              <a:spcAft>
                <a:spcPts val="0"/>
              </a:spcAft>
              <a:buClr>
                <a:srgbClr val="90C225"/>
              </a:buClr>
              <a:buSzPct val="78125"/>
              <a:buFontTx/>
              <a:buNone/>
              <a:tabLst>
                <a:tab pos="355600" algn="l"/>
              </a:tabLst>
              <a:defRPr/>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Coordination, suivi Evaluation, et gestion des connaissances du programme</a:t>
            </a:r>
          </a:p>
          <a:p>
            <a:pPr marL="12700" marR="8890" lvl="0" indent="0" algn="just" defTabSz="914400" rtl="0" eaLnBrk="1" fontAlgn="auto" latinLnBrk="0" hangingPunct="1">
              <a:lnSpc>
                <a:spcPct val="100000"/>
              </a:lnSpc>
              <a:spcBef>
                <a:spcPts val="0"/>
              </a:spcBef>
              <a:spcAft>
                <a:spcPts val="0"/>
              </a:spcAft>
              <a:buClr>
                <a:srgbClr val="90C225"/>
              </a:buClr>
              <a:buSzPct val="78125"/>
              <a:buFontTx/>
              <a:buNone/>
              <a:tabLst>
                <a:tab pos="355600" algn="l"/>
              </a:tabLst>
              <a:defRPr/>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Composante 5: </a:t>
            </a:r>
            <a:r>
              <a:rPr lang="fr-FR" sz="2400" b="1" dirty="0">
                <a:effectLst/>
                <a:latin typeface="Times New Roman" panose="02020603050405020304" pitchFamily="18" charset="0"/>
                <a:ea typeface="Calibri" panose="020F0502020204030204" pitchFamily="34" charset="0"/>
                <a:cs typeface="Times New Roman" panose="02020603050405020304" pitchFamily="18" charset="0"/>
              </a:rPr>
              <a:t> Composante de réponse d’urgence (CERC) (0 million USD).</a:t>
            </a:r>
            <a:endParaRPr lang="fr-FR"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12700" marR="8890" lvl="0" indent="0" algn="just" defTabSz="914400" rtl="0" eaLnBrk="1" fontAlgn="auto" latinLnBrk="0" hangingPunct="1">
              <a:lnSpc>
                <a:spcPct val="100000"/>
              </a:lnSpc>
              <a:spcBef>
                <a:spcPts val="0"/>
              </a:spcBef>
              <a:spcAft>
                <a:spcPts val="0"/>
              </a:spcAft>
              <a:buClr>
                <a:srgbClr val="90C225"/>
              </a:buClr>
              <a:buSzPct val="78125"/>
              <a:buFontTx/>
              <a:buNone/>
              <a:tabLst>
                <a:tab pos="355600" algn="l"/>
              </a:tabLst>
              <a:defRPr/>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Destinée à une réattribution rapide des fonds du projet en cas de crise d’origine naturelle ou humaine et d’épidémie importante présentant un risque pour la santé publique lors de la mise en œuvre du projet. </a:t>
            </a:r>
          </a:p>
          <a:p>
            <a:pPr lvl="0" algn="just">
              <a:buClr>
                <a:srgbClr val="000000"/>
              </a:buClr>
              <a:buSzPts val="1100"/>
            </a:pP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L’activation du CERC est déclenchée par (a) une déclaration d’état d’urgence par le gouvernement et (b) une demande du gouvernement à la Banque mondiale d’activer la CERC. Les modalités de mise en œuvre et les actions pouvant être financées par la CERC seront décrites dans le Manuel d’exécution du projet .</a:t>
            </a:r>
            <a:endParaRPr lang="fr-F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2700" marR="8890" lvl="0" indent="0" algn="just" defTabSz="914400" rtl="0" eaLnBrk="1" fontAlgn="auto" latinLnBrk="0" hangingPunct="1">
              <a:lnSpc>
                <a:spcPct val="100000"/>
              </a:lnSpc>
              <a:spcBef>
                <a:spcPts val="0"/>
              </a:spcBef>
              <a:spcAft>
                <a:spcPts val="0"/>
              </a:spcAft>
              <a:buClr>
                <a:srgbClr val="90C225"/>
              </a:buClr>
              <a:buSzPct val="78125"/>
              <a:buFontTx/>
              <a:buNone/>
              <a:tabLst>
                <a:tab pos="355600" algn="l"/>
              </a:tabLst>
              <a:defRPr/>
            </a:pPr>
            <a:endParaRPr lang="fr-FR" sz="2800" b="1" u="sng" dirty="0">
              <a:solidFill>
                <a:srgbClr val="000000"/>
              </a:solidFill>
              <a:latin typeface="Calibri" panose="020F0502020204030204" pitchFamily="34" charset="0"/>
              <a:ea typeface="Calibri" panose="020F0502020204030204" pitchFamily="34" charset="0"/>
            </a:endParaRPr>
          </a:p>
          <a:p>
            <a:pPr marL="12700" marR="8890" lvl="0" indent="0" algn="just" defTabSz="914400" rtl="0" eaLnBrk="1" fontAlgn="auto" latinLnBrk="0" hangingPunct="1">
              <a:lnSpc>
                <a:spcPct val="100000"/>
              </a:lnSpc>
              <a:spcBef>
                <a:spcPts val="0"/>
              </a:spcBef>
              <a:spcAft>
                <a:spcPts val="0"/>
              </a:spcAft>
              <a:buClr>
                <a:srgbClr val="90C225"/>
              </a:buClr>
              <a:buSzPct val="78125"/>
              <a:buFontTx/>
              <a:buNone/>
              <a:tabLst>
                <a:tab pos="355600" algn="l"/>
              </a:tabLst>
              <a:defRPr/>
            </a:pPr>
            <a:endParaRPr kumimoji="0" lang="fr-FR"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marL="12700" marR="8890" algn="just">
              <a:lnSpc>
                <a:spcPct val="100000"/>
              </a:lnSpc>
              <a:buClr>
                <a:srgbClr val="90C225"/>
              </a:buClr>
              <a:buSzPct val="78125"/>
              <a:tabLst>
                <a:tab pos="355600" algn="l"/>
              </a:tabLst>
            </a:pPr>
            <a:r>
              <a:rPr lang="fr-FR" sz="2800" b="1" u="sng" dirty="0">
                <a:effectLst/>
                <a:latin typeface="Calibri" panose="020F0502020204030204" pitchFamily="34" charset="0"/>
                <a:ea typeface="Calibri" panose="020F0502020204030204" pitchFamily="34" charset="0"/>
              </a:rPr>
              <a:t> </a:t>
            </a:r>
            <a:endParaRPr lang="fr-FR" sz="2800" dirty="0">
              <a:latin typeface="Bookman Old Style"/>
              <a:cs typeface="Bookman Old Style"/>
            </a:endParaRPr>
          </a:p>
        </p:txBody>
      </p:sp>
    </p:spTree>
    <p:extLst>
      <p:ext uri="{BB962C8B-B14F-4D97-AF65-F5344CB8AC3E}">
        <p14:creationId xmlns:p14="http://schemas.microsoft.com/office/powerpoint/2010/main" val="40854455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090DCE50-1E5C-4A40-97A2-143E04C975A8}"/>
              </a:ext>
            </a:extLst>
          </p:cNvPr>
          <p:cNvPicPr>
            <a:picLocks noChangeAspect="1"/>
          </p:cNvPicPr>
          <p:nvPr/>
        </p:nvPicPr>
        <p:blipFill>
          <a:blip r:embed="rId2"/>
          <a:stretch>
            <a:fillRect/>
          </a:stretch>
        </p:blipFill>
        <p:spPr>
          <a:xfrm>
            <a:off x="542925" y="133350"/>
            <a:ext cx="11296649" cy="5957316"/>
          </a:xfrm>
          <a:prstGeom prst="rect">
            <a:avLst/>
          </a:prstGeom>
          <a:solidFill>
            <a:schemeClr val="bg1"/>
          </a:solidFill>
        </p:spPr>
      </p:pic>
    </p:spTree>
    <p:extLst>
      <p:ext uri="{BB962C8B-B14F-4D97-AF65-F5344CB8AC3E}">
        <p14:creationId xmlns:p14="http://schemas.microsoft.com/office/powerpoint/2010/main" val="28810995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CA9BF6D-C0C9-4B00-9033-3214B6D6221F}"/>
              </a:ext>
            </a:extLst>
          </p:cNvPr>
          <p:cNvPicPr>
            <a:picLocks noChangeAspect="1"/>
          </p:cNvPicPr>
          <p:nvPr/>
        </p:nvPicPr>
        <p:blipFill>
          <a:blip r:embed="rId2"/>
          <a:stretch>
            <a:fillRect/>
          </a:stretch>
        </p:blipFill>
        <p:spPr>
          <a:xfrm>
            <a:off x="393145" y="808861"/>
            <a:ext cx="9763697" cy="5395995"/>
          </a:xfrm>
          <a:prstGeom prst="rect">
            <a:avLst/>
          </a:prstGeom>
          <a:noFill/>
        </p:spPr>
      </p:pic>
    </p:spTree>
    <p:extLst>
      <p:ext uri="{BB962C8B-B14F-4D97-AF65-F5344CB8AC3E}">
        <p14:creationId xmlns:p14="http://schemas.microsoft.com/office/powerpoint/2010/main" val="3674931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0B8F8DD-F619-43D2-9B47-F22D0800F393}"/>
              </a:ext>
            </a:extLst>
          </p:cNvPr>
          <p:cNvSpPr txBox="1">
            <a:spLocks/>
          </p:cNvSpPr>
          <p:nvPr/>
        </p:nvSpPr>
        <p:spPr>
          <a:xfrm>
            <a:off x="2250984" y="2060"/>
            <a:ext cx="9323614" cy="860088"/>
          </a:xfrm>
          <a:prstGeom prst="rect">
            <a:avLst/>
          </a:prstGeom>
          <a:ln>
            <a:noFill/>
          </a:ln>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spcAft>
                <a:spcPts val="600"/>
              </a:spcAft>
            </a:pPr>
            <a:r>
              <a:rPr lang="fr-FR" sz="3200" b="1" dirty="0">
                <a:solidFill>
                  <a:schemeClr val="tx1"/>
                </a:solidFill>
                <a:latin typeface="Times New Roman" panose="02020603050405020304" pitchFamily="18" charset="0"/>
                <a:cs typeface="Times New Roman" panose="02020603050405020304" pitchFamily="18" charset="0"/>
              </a:rPr>
              <a:t>PRINCIPES GENERAUX DU PROCASEF</a:t>
            </a:r>
          </a:p>
        </p:txBody>
      </p:sp>
      <p:pic>
        <p:nvPicPr>
          <p:cNvPr id="2" name="Image 1">
            <a:extLst>
              <a:ext uri="{FF2B5EF4-FFF2-40B4-BE49-F238E27FC236}">
                <a16:creationId xmlns:a16="http://schemas.microsoft.com/office/drawing/2014/main" id="{4005D7BB-C83E-F44C-859B-778402EEA88D}"/>
              </a:ext>
            </a:extLst>
          </p:cNvPr>
          <p:cNvPicPr>
            <a:picLocks noChangeAspect="1"/>
          </p:cNvPicPr>
          <p:nvPr/>
        </p:nvPicPr>
        <p:blipFill>
          <a:blip r:embed="rId2">
            <a:duotone>
              <a:prstClr val="black"/>
              <a:srgbClr val="FFFF99">
                <a:tint val="45000"/>
                <a:satMod val="400000"/>
              </a:srgbClr>
            </a:duotone>
            <a:lum contrast="40000"/>
          </a:blip>
          <a:stretch>
            <a:fillRect/>
          </a:stretch>
        </p:blipFill>
        <p:spPr>
          <a:xfrm>
            <a:off x="0" y="862148"/>
            <a:ext cx="11878875" cy="5377986"/>
          </a:xfrm>
          <a:prstGeom prst="rect">
            <a:avLst/>
          </a:prstGeom>
          <a:ln>
            <a:noFill/>
          </a:ln>
          <a:effectLst>
            <a:softEdge rad="112500"/>
          </a:effectLst>
        </p:spPr>
      </p:pic>
    </p:spTree>
    <p:extLst>
      <p:ext uri="{BB962C8B-B14F-4D97-AF65-F5344CB8AC3E}">
        <p14:creationId xmlns:p14="http://schemas.microsoft.com/office/powerpoint/2010/main" val="1652358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70010F32-1DF5-481C-84E0-109022A300D9}"/>
              </a:ext>
            </a:extLst>
          </p:cNvPr>
          <p:cNvPicPr>
            <a:picLocks noChangeAspect="1"/>
          </p:cNvPicPr>
          <p:nvPr/>
        </p:nvPicPr>
        <p:blipFill>
          <a:blip r:embed="rId2"/>
          <a:stretch>
            <a:fillRect/>
          </a:stretch>
        </p:blipFill>
        <p:spPr>
          <a:xfrm>
            <a:off x="274321" y="246740"/>
            <a:ext cx="11776982" cy="5639710"/>
          </a:xfrm>
          <a:prstGeom prst="rect">
            <a:avLst/>
          </a:prstGeom>
          <a:noFill/>
        </p:spPr>
      </p:pic>
    </p:spTree>
    <p:extLst>
      <p:ext uri="{BB962C8B-B14F-4D97-AF65-F5344CB8AC3E}">
        <p14:creationId xmlns:p14="http://schemas.microsoft.com/office/powerpoint/2010/main" val="14467994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DCCB2010-1D37-4AE2-90F3-5CE062F4EAB8}"/>
              </a:ext>
            </a:extLst>
          </p:cNvPr>
          <p:cNvSpPr txBox="1"/>
          <p:nvPr/>
        </p:nvSpPr>
        <p:spPr>
          <a:xfrm>
            <a:off x="535577" y="1037757"/>
            <a:ext cx="11103429" cy="4114331"/>
          </a:xfrm>
          <a:prstGeom prst="rect">
            <a:avLst/>
          </a:prstGeom>
          <a:solidFill>
            <a:srgbClr val="FFFF99"/>
          </a:solidFill>
        </p:spPr>
        <p:txBody>
          <a:bodyPr vert="horz" wrap="square" lIns="0" tIns="140335" rIns="0" bIns="0" rtlCol="0">
            <a:spAutoFit/>
          </a:bodyPr>
          <a:lstStyle/>
          <a:p>
            <a:pPr marL="354965" indent="-342900" algn="just">
              <a:lnSpc>
                <a:spcPct val="100000"/>
              </a:lnSpc>
              <a:spcBef>
                <a:spcPts val="1010"/>
              </a:spcBef>
              <a:buClr>
                <a:srgbClr val="90C225"/>
              </a:buClr>
              <a:buSzPct val="78125"/>
              <a:buFont typeface="Arial" panose="020B0604020202020204" pitchFamily="34" charset="0"/>
              <a:buChar char="•"/>
              <a:tabLst>
                <a:tab pos="355600" algn="l"/>
                <a:tab pos="356235" algn="l"/>
              </a:tabLst>
            </a:pPr>
            <a:r>
              <a:rPr lang="fr-FR" sz="2400" spc="-10" dirty="0">
                <a:solidFill>
                  <a:srgbClr val="404040"/>
                </a:solidFill>
                <a:latin typeface="Times New Roman" panose="02020603050405020304" pitchFamily="18" charset="0"/>
                <a:cs typeface="Times New Roman" panose="02020603050405020304" pitchFamily="18" charset="0"/>
              </a:rPr>
              <a:t> </a:t>
            </a:r>
            <a:r>
              <a:rPr lang="fr-FR" sz="2400" spc="-10" dirty="0" smtClean="0">
                <a:solidFill>
                  <a:srgbClr val="404040"/>
                </a:solidFill>
                <a:latin typeface="Times New Roman" panose="02020603050405020304" pitchFamily="18" charset="0"/>
                <a:cs typeface="Times New Roman" panose="02020603050405020304" pitchFamily="18" charset="0"/>
              </a:rPr>
              <a:t> </a:t>
            </a:r>
            <a:r>
              <a:rPr sz="2400" b="0" dirty="0" smtClean="0">
                <a:solidFill>
                  <a:srgbClr val="404040"/>
                </a:solidFill>
                <a:latin typeface="Times New Roman" panose="02020603050405020304" pitchFamily="18" charset="0"/>
                <a:cs typeface="Times New Roman" panose="02020603050405020304" pitchFamily="18" charset="0"/>
              </a:rPr>
              <a:t>Renforcement </a:t>
            </a:r>
            <a:r>
              <a:rPr sz="2400" b="0" spc="5" dirty="0">
                <a:solidFill>
                  <a:srgbClr val="404040"/>
                </a:solidFill>
                <a:latin typeface="Times New Roman" panose="02020603050405020304" pitchFamily="18" charset="0"/>
                <a:cs typeface="Times New Roman" panose="02020603050405020304" pitchFamily="18" charset="0"/>
              </a:rPr>
              <a:t>et </a:t>
            </a:r>
            <a:r>
              <a:rPr sz="2400" b="0" spc="-10" dirty="0">
                <a:solidFill>
                  <a:srgbClr val="404040"/>
                </a:solidFill>
                <a:latin typeface="Times New Roman" panose="02020603050405020304" pitchFamily="18" charset="0"/>
                <a:cs typeface="Times New Roman" panose="02020603050405020304" pitchFamily="18" charset="0"/>
              </a:rPr>
              <a:t>de </a:t>
            </a:r>
            <a:r>
              <a:rPr sz="2400" b="0" spc="-5" dirty="0">
                <a:solidFill>
                  <a:srgbClr val="404040"/>
                </a:solidFill>
                <a:latin typeface="Times New Roman" panose="02020603050405020304" pitchFamily="18" charset="0"/>
                <a:cs typeface="Times New Roman" panose="02020603050405020304" pitchFamily="18" charset="0"/>
              </a:rPr>
              <a:t>la redynamisation </a:t>
            </a:r>
            <a:r>
              <a:rPr sz="2400" b="0" dirty="0">
                <a:solidFill>
                  <a:srgbClr val="404040"/>
                </a:solidFill>
                <a:latin typeface="Times New Roman" panose="02020603050405020304" pitchFamily="18" charset="0"/>
                <a:cs typeface="Times New Roman" panose="02020603050405020304" pitchFamily="18" charset="0"/>
              </a:rPr>
              <a:t>des </a:t>
            </a:r>
            <a:r>
              <a:rPr sz="2400" b="0" spc="-5" dirty="0">
                <a:solidFill>
                  <a:srgbClr val="404040"/>
                </a:solidFill>
                <a:latin typeface="Times New Roman" panose="02020603050405020304" pitchFamily="18" charset="0"/>
                <a:cs typeface="Times New Roman" panose="02020603050405020304" pitchFamily="18" charset="0"/>
              </a:rPr>
              <a:t>organes </a:t>
            </a:r>
            <a:r>
              <a:rPr sz="2400" b="0" spc="-10" dirty="0">
                <a:solidFill>
                  <a:srgbClr val="404040"/>
                </a:solidFill>
                <a:latin typeface="Times New Roman" panose="02020603050405020304" pitchFamily="18" charset="0"/>
                <a:cs typeface="Times New Roman" panose="02020603050405020304" pitchFamily="18" charset="0"/>
              </a:rPr>
              <a:t>locaux de</a:t>
            </a:r>
            <a:r>
              <a:rPr sz="2400" b="0" spc="95" dirty="0">
                <a:solidFill>
                  <a:srgbClr val="404040"/>
                </a:solidFill>
                <a:latin typeface="Times New Roman" panose="02020603050405020304" pitchFamily="18" charset="0"/>
                <a:cs typeface="Times New Roman" panose="02020603050405020304" pitchFamily="18" charset="0"/>
              </a:rPr>
              <a:t> </a:t>
            </a:r>
            <a:r>
              <a:rPr sz="2400" b="0" spc="-5" dirty="0">
                <a:solidFill>
                  <a:srgbClr val="404040"/>
                </a:solidFill>
                <a:latin typeface="Times New Roman" panose="02020603050405020304" pitchFamily="18" charset="0"/>
                <a:cs typeface="Times New Roman" panose="02020603050405020304" pitchFamily="18" charset="0"/>
              </a:rPr>
              <a:t>gestion</a:t>
            </a:r>
            <a:r>
              <a:rPr lang="fr-FR" sz="2400" b="0" spc="-5" dirty="0">
                <a:solidFill>
                  <a:srgbClr val="404040"/>
                </a:solidFill>
                <a:latin typeface="Times New Roman" panose="02020603050405020304" pitchFamily="18" charset="0"/>
                <a:cs typeface="Times New Roman" panose="02020603050405020304" pitchFamily="18" charset="0"/>
              </a:rPr>
              <a:t> foncière</a:t>
            </a:r>
            <a:r>
              <a:rPr sz="2400" b="0" spc="-5" dirty="0">
                <a:solidFill>
                  <a:srgbClr val="404040"/>
                </a:solidFill>
                <a:latin typeface="Times New Roman" panose="02020603050405020304" pitchFamily="18" charset="0"/>
                <a:cs typeface="Times New Roman" panose="02020603050405020304" pitchFamily="18" charset="0"/>
              </a:rPr>
              <a:t>,</a:t>
            </a:r>
            <a:endParaRPr lang="fr-FR" sz="2400" b="0" spc="-5" dirty="0">
              <a:solidFill>
                <a:srgbClr val="404040"/>
              </a:solidFill>
              <a:latin typeface="Times New Roman" panose="02020603050405020304" pitchFamily="18" charset="0"/>
              <a:cs typeface="Times New Roman" panose="02020603050405020304" pitchFamily="18" charset="0"/>
            </a:endParaRPr>
          </a:p>
          <a:p>
            <a:pPr marL="355600" indent="-343535" algn="just">
              <a:lnSpc>
                <a:spcPct val="100000"/>
              </a:lnSpc>
              <a:spcBef>
                <a:spcPts val="1010"/>
              </a:spcBef>
              <a:buClr>
                <a:srgbClr val="90C225"/>
              </a:buClr>
              <a:buSzPct val="78125"/>
              <a:buFont typeface="Arial" panose="020B0604020202020204" pitchFamily="34" charset="0"/>
              <a:buChar char="•"/>
              <a:tabLst>
                <a:tab pos="355600" algn="l"/>
                <a:tab pos="356235" algn="l"/>
              </a:tabLst>
            </a:pPr>
            <a:r>
              <a:rPr lang="fr-FR" sz="2400" spc="-5" dirty="0">
                <a:solidFill>
                  <a:srgbClr val="404040"/>
                </a:solidFill>
                <a:latin typeface="Times New Roman" panose="02020603050405020304" pitchFamily="18" charset="0"/>
                <a:cs typeface="Times New Roman" panose="02020603050405020304" pitchFamily="18" charset="0"/>
              </a:rPr>
              <a:t>Attribution à la Mise en place d’un </a:t>
            </a:r>
            <a:r>
              <a:rPr lang="fr-FR" sz="2400" b="1" spc="-5" dirty="0">
                <a:solidFill>
                  <a:srgbClr val="404040"/>
                </a:solidFill>
                <a:latin typeface="Times New Roman" panose="02020603050405020304" pitchFamily="18" charset="0"/>
                <a:cs typeface="Times New Roman" panose="02020603050405020304" pitchFamily="18" charset="0"/>
              </a:rPr>
              <a:t>Cadastre universel </a:t>
            </a:r>
            <a:endParaRPr lang="fr-FR" sz="2400" b="1" dirty="0">
              <a:latin typeface="Times New Roman" panose="02020603050405020304" pitchFamily="18" charset="0"/>
              <a:cs typeface="Times New Roman" panose="02020603050405020304" pitchFamily="18" charset="0"/>
            </a:endParaRPr>
          </a:p>
          <a:p>
            <a:pPr marL="355600" indent="-343535" algn="just">
              <a:lnSpc>
                <a:spcPct val="100000"/>
              </a:lnSpc>
              <a:spcBef>
                <a:spcPts val="994"/>
              </a:spcBef>
              <a:buClr>
                <a:srgbClr val="90C225"/>
              </a:buClr>
              <a:buSzPct val="78125"/>
              <a:buFont typeface="Arial" panose="020B0604020202020204" pitchFamily="34" charset="0"/>
              <a:buChar char="•"/>
              <a:tabLst>
                <a:tab pos="355600" algn="l"/>
                <a:tab pos="356235" algn="l"/>
                <a:tab pos="767080" algn="l"/>
                <a:tab pos="1087120" algn="l"/>
                <a:tab pos="1715135" algn="l"/>
                <a:tab pos="2099310" algn="l"/>
                <a:tab pos="2963545" algn="l"/>
                <a:tab pos="4605020" algn="l"/>
                <a:tab pos="5083810" algn="l"/>
                <a:tab pos="5991860" algn="l"/>
                <a:tab pos="6318250" algn="l"/>
                <a:tab pos="6799580" algn="l"/>
              </a:tabLst>
            </a:pPr>
            <a:r>
              <a:rPr sz="2400" b="0" spc="-10" dirty="0" err="1">
                <a:solidFill>
                  <a:srgbClr val="404040"/>
                </a:solidFill>
                <a:latin typeface="Times New Roman" panose="02020603050405020304" pitchFamily="18" charset="0"/>
                <a:cs typeface="Times New Roman" panose="02020603050405020304" pitchFamily="18" charset="0"/>
              </a:rPr>
              <a:t>Prise</a:t>
            </a:r>
            <a:r>
              <a:rPr sz="2400" b="0" spc="-10" dirty="0">
                <a:solidFill>
                  <a:srgbClr val="404040"/>
                </a:solidFill>
                <a:latin typeface="Times New Roman" panose="02020603050405020304" pitchFamily="18" charset="0"/>
                <a:cs typeface="Times New Roman" panose="02020603050405020304" pitchFamily="18" charset="0"/>
              </a:rPr>
              <a:t>	</a:t>
            </a:r>
            <a:r>
              <a:rPr sz="2400" b="0" dirty="0">
                <a:solidFill>
                  <a:srgbClr val="404040"/>
                </a:solidFill>
                <a:latin typeface="Times New Roman" panose="02020603050405020304" pitchFamily="18" charset="0"/>
                <a:cs typeface="Times New Roman" panose="02020603050405020304" pitchFamily="18" charset="0"/>
              </a:rPr>
              <a:t>en	</a:t>
            </a:r>
            <a:r>
              <a:rPr sz="2400" b="0" spc="-5" dirty="0">
                <a:solidFill>
                  <a:srgbClr val="404040"/>
                </a:solidFill>
                <a:latin typeface="Times New Roman" panose="02020603050405020304" pitchFamily="18" charset="0"/>
                <a:cs typeface="Times New Roman" panose="02020603050405020304" pitchFamily="18" charset="0"/>
              </a:rPr>
              <a:t>Compte</a:t>
            </a:r>
            <a:r>
              <a:rPr lang="fr-FR" sz="2400" b="0" spc="-5" dirty="0">
                <a:solidFill>
                  <a:srgbClr val="404040"/>
                </a:solidFill>
                <a:latin typeface="Times New Roman" panose="02020603050405020304" pitchFamily="18" charset="0"/>
                <a:cs typeface="Times New Roman" panose="02020603050405020304" pitchFamily="18" charset="0"/>
              </a:rPr>
              <a:t> discriminatoire</a:t>
            </a:r>
            <a:r>
              <a:rPr sz="2400" b="0" spc="-5" dirty="0">
                <a:solidFill>
                  <a:srgbClr val="404040"/>
                </a:solidFill>
                <a:latin typeface="Times New Roman" panose="02020603050405020304" pitchFamily="18" charset="0"/>
                <a:cs typeface="Times New Roman" panose="02020603050405020304" pitchFamily="18" charset="0"/>
              </a:rPr>
              <a:t>	</a:t>
            </a:r>
            <a:r>
              <a:rPr sz="2400" b="0" spc="-10" dirty="0">
                <a:solidFill>
                  <a:srgbClr val="404040"/>
                </a:solidFill>
                <a:latin typeface="Times New Roman" panose="02020603050405020304" pitchFamily="18" charset="0"/>
                <a:cs typeface="Times New Roman" panose="02020603050405020304" pitchFamily="18" charset="0"/>
              </a:rPr>
              <a:t>des	</a:t>
            </a:r>
            <a:r>
              <a:rPr sz="2400" b="0" dirty="0">
                <a:solidFill>
                  <a:srgbClr val="404040"/>
                </a:solidFill>
                <a:latin typeface="Times New Roman" panose="02020603050405020304" pitchFamily="18" charset="0"/>
                <a:cs typeface="Times New Roman" panose="02020603050405020304" pitchFamily="18" charset="0"/>
              </a:rPr>
              <a:t>femmes	et	des	</a:t>
            </a:r>
            <a:r>
              <a:rPr sz="2400" b="0" spc="-5" dirty="0">
                <a:solidFill>
                  <a:srgbClr val="404040"/>
                </a:solidFill>
                <a:latin typeface="Times New Roman" panose="02020603050405020304" pitchFamily="18" charset="0"/>
                <a:cs typeface="Times New Roman" panose="02020603050405020304" pitchFamily="18" charset="0"/>
              </a:rPr>
              <a:t>personnes</a:t>
            </a:r>
            <a:endParaRPr sz="2400" dirty="0">
              <a:latin typeface="Times New Roman" panose="02020603050405020304" pitchFamily="18" charset="0"/>
              <a:cs typeface="Times New Roman" panose="02020603050405020304" pitchFamily="18" charset="0"/>
            </a:endParaRPr>
          </a:p>
          <a:p>
            <a:pPr marL="698500" indent="-342900" algn="just">
              <a:lnSpc>
                <a:spcPct val="100000"/>
              </a:lnSpc>
              <a:spcBef>
                <a:spcPts val="5"/>
              </a:spcBef>
              <a:buFont typeface="Arial" panose="020B0604020202020204" pitchFamily="34" charset="0"/>
              <a:buChar char="•"/>
            </a:pPr>
            <a:r>
              <a:rPr sz="2400" b="0" spc="-5" dirty="0">
                <a:solidFill>
                  <a:srgbClr val="404040"/>
                </a:solidFill>
                <a:latin typeface="Times New Roman" panose="02020603050405020304" pitchFamily="18" charset="0"/>
                <a:cs typeface="Times New Roman" panose="02020603050405020304" pitchFamily="18" charset="0"/>
              </a:rPr>
              <a:t>vulnérables </a:t>
            </a:r>
            <a:r>
              <a:rPr sz="2400" b="0" spc="-10" dirty="0">
                <a:solidFill>
                  <a:srgbClr val="404040"/>
                </a:solidFill>
                <a:latin typeface="Times New Roman" panose="02020603050405020304" pitchFamily="18" charset="0"/>
                <a:cs typeface="Times New Roman" panose="02020603050405020304" pitchFamily="18" charset="0"/>
              </a:rPr>
              <a:t>dans </a:t>
            </a:r>
            <a:r>
              <a:rPr sz="2400" b="0" dirty="0">
                <a:solidFill>
                  <a:srgbClr val="404040"/>
                </a:solidFill>
                <a:latin typeface="Times New Roman" panose="02020603050405020304" pitchFamily="18" charset="0"/>
                <a:cs typeface="Times New Roman" panose="02020603050405020304" pitchFamily="18" charset="0"/>
              </a:rPr>
              <a:t>les </a:t>
            </a:r>
            <a:r>
              <a:rPr sz="2400" b="0" spc="-5" dirty="0">
                <a:solidFill>
                  <a:srgbClr val="404040"/>
                </a:solidFill>
                <a:latin typeface="Times New Roman" panose="02020603050405020304" pitchFamily="18" charset="0"/>
                <a:cs typeface="Times New Roman" panose="02020603050405020304" pitchFamily="18" charset="0"/>
              </a:rPr>
              <a:t>processus participatifs d’accès au</a:t>
            </a:r>
            <a:r>
              <a:rPr sz="2400" b="0" spc="110" dirty="0">
                <a:solidFill>
                  <a:srgbClr val="404040"/>
                </a:solidFill>
                <a:latin typeface="Times New Roman" panose="02020603050405020304" pitchFamily="18" charset="0"/>
                <a:cs typeface="Times New Roman" panose="02020603050405020304" pitchFamily="18" charset="0"/>
              </a:rPr>
              <a:t> </a:t>
            </a:r>
            <a:r>
              <a:rPr sz="2400" b="0" spc="-5" dirty="0">
                <a:solidFill>
                  <a:srgbClr val="404040"/>
                </a:solidFill>
                <a:latin typeface="Times New Roman" panose="02020603050405020304" pitchFamily="18" charset="0"/>
                <a:cs typeface="Times New Roman" panose="02020603050405020304" pitchFamily="18" charset="0"/>
              </a:rPr>
              <a:t>foncier,</a:t>
            </a:r>
            <a:endParaRPr sz="2400" dirty="0">
              <a:latin typeface="Times New Roman" panose="02020603050405020304" pitchFamily="18" charset="0"/>
              <a:cs typeface="Times New Roman" panose="02020603050405020304" pitchFamily="18" charset="0"/>
            </a:endParaRPr>
          </a:p>
          <a:p>
            <a:pPr marL="355600" marR="6350" indent="-343535" algn="just">
              <a:lnSpc>
                <a:spcPct val="100000"/>
              </a:lnSpc>
              <a:spcBef>
                <a:spcPts val="994"/>
              </a:spcBef>
              <a:buClr>
                <a:srgbClr val="90C225"/>
              </a:buClr>
              <a:buSzPct val="78125"/>
              <a:buFont typeface="Arial" panose="020B0604020202020204" pitchFamily="34" charset="0"/>
              <a:buChar char="•"/>
              <a:tabLst>
                <a:tab pos="421640" algn="l"/>
              </a:tabLst>
            </a:pPr>
            <a:r>
              <a:rPr sz="2400" dirty="0">
                <a:latin typeface="Times New Roman" panose="02020603050405020304" pitchFamily="18" charset="0"/>
                <a:cs typeface="Times New Roman" panose="02020603050405020304" pitchFamily="18" charset="0"/>
              </a:rPr>
              <a:t>	</a:t>
            </a:r>
            <a:r>
              <a:rPr lang="fr-FR" sz="2400" spc="-10" dirty="0">
                <a:solidFill>
                  <a:srgbClr val="404040"/>
                </a:solidFill>
                <a:latin typeface="Times New Roman" panose="02020603050405020304" pitchFamily="18" charset="0"/>
                <a:cs typeface="Times New Roman" panose="02020603050405020304" pitchFamily="18" charset="0"/>
              </a:rPr>
              <a:t>d</a:t>
            </a:r>
            <a:r>
              <a:rPr sz="2400" b="0" spc="-10" dirty="0">
                <a:solidFill>
                  <a:srgbClr val="404040"/>
                </a:solidFill>
                <a:latin typeface="Times New Roman" panose="02020603050405020304" pitchFamily="18" charset="0"/>
                <a:cs typeface="Times New Roman" panose="02020603050405020304" pitchFamily="18" charset="0"/>
              </a:rPr>
              <a:t>ynamique </a:t>
            </a:r>
            <a:r>
              <a:rPr sz="2400" b="0" spc="-15" dirty="0">
                <a:solidFill>
                  <a:srgbClr val="404040"/>
                </a:solidFill>
                <a:latin typeface="Times New Roman" panose="02020603050405020304" pitchFamily="18" charset="0"/>
                <a:cs typeface="Times New Roman" panose="02020603050405020304" pitchFamily="18" charset="0"/>
              </a:rPr>
              <a:t>de </a:t>
            </a:r>
            <a:r>
              <a:rPr sz="2400" b="0" spc="-5" dirty="0">
                <a:solidFill>
                  <a:srgbClr val="404040"/>
                </a:solidFill>
                <a:latin typeface="Times New Roman" panose="02020603050405020304" pitchFamily="18" charset="0"/>
                <a:cs typeface="Times New Roman" panose="02020603050405020304" pitchFamily="18" charset="0"/>
              </a:rPr>
              <a:t>sécurisation </a:t>
            </a:r>
            <a:r>
              <a:rPr sz="2400" b="0" dirty="0">
                <a:solidFill>
                  <a:srgbClr val="404040"/>
                </a:solidFill>
                <a:latin typeface="Times New Roman" panose="02020603050405020304" pitchFamily="18" charset="0"/>
                <a:cs typeface="Times New Roman" panose="02020603050405020304" pitchFamily="18" charset="0"/>
              </a:rPr>
              <a:t>foncière des </a:t>
            </a:r>
            <a:r>
              <a:rPr sz="2400" b="0" spc="-5" dirty="0">
                <a:solidFill>
                  <a:srgbClr val="404040"/>
                </a:solidFill>
                <a:latin typeface="Times New Roman" panose="02020603050405020304" pitchFamily="18" charset="0"/>
                <a:cs typeface="Times New Roman" panose="02020603050405020304" pitchFamily="18" charset="0"/>
              </a:rPr>
              <a:t>exploitations familiales </a:t>
            </a:r>
            <a:r>
              <a:rPr sz="2400" b="0" spc="5" dirty="0">
                <a:solidFill>
                  <a:srgbClr val="404040"/>
                </a:solidFill>
                <a:latin typeface="Times New Roman" panose="02020603050405020304" pitchFamily="18" charset="0"/>
                <a:cs typeface="Times New Roman" panose="02020603050405020304" pitchFamily="18" charset="0"/>
              </a:rPr>
              <a:t>et  </a:t>
            </a:r>
            <a:r>
              <a:rPr sz="2400" b="0" spc="-5" dirty="0">
                <a:solidFill>
                  <a:srgbClr val="404040"/>
                </a:solidFill>
                <a:latin typeface="Times New Roman" panose="02020603050405020304" pitchFamily="18" charset="0"/>
                <a:cs typeface="Times New Roman" panose="02020603050405020304" pitchFamily="18" charset="0"/>
              </a:rPr>
              <a:t>extension </a:t>
            </a:r>
            <a:r>
              <a:rPr sz="2400" b="0" dirty="0">
                <a:solidFill>
                  <a:srgbClr val="404040"/>
                </a:solidFill>
                <a:latin typeface="Times New Roman" panose="02020603050405020304" pitchFamily="18" charset="0"/>
                <a:cs typeface="Times New Roman" panose="02020603050405020304" pitchFamily="18" charset="0"/>
              </a:rPr>
              <a:t>des</a:t>
            </a:r>
            <a:r>
              <a:rPr sz="2400" b="0" spc="10" dirty="0">
                <a:solidFill>
                  <a:srgbClr val="404040"/>
                </a:solidFill>
                <a:latin typeface="Times New Roman" panose="02020603050405020304" pitchFamily="18" charset="0"/>
                <a:cs typeface="Times New Roman" panose="02020603050405020304" pitchFamily="18" charset="0"/>
              </a:rPr>
              <a:t> </a:t>
            </a:r>
            <a:r>
              <a:rPr sz="2400" b="0" dirty="0">
                <a:solidFill>
                  <a:srgbClr val="404040"/>
                </a:solidFill>
                <a:latin typeface="Times New Roman" panose="02020603050405020304" pitchFamily="18" charset="0"/>
                <a:cs typeface="Times New Roman" panose="02020603050405020304" pitchFamily="18" charset="0"/>
              </a:rPr>
              <a:t>bénéficiaires,</a:t>
            </a:r>
            <a:endParaRPr sz="2400" dirty="0">
              <a:latin typeface="Times New Roman" panose="02020603050405020304" pitchFamily="18" charset="0"/>
              <a:cs typeface="Times New Roman" panose="02020603050405020304" pitchFamily="18" charset="0"/>
            </a:endParaRPr>
          </a:p>
          <a:p>
            <a:pPr marL="355600" indent="-343535" algn="just">
              <a:lnSpc>
                <a:spcPct val="100000"/>
              </a:lnSpc>
              <a:spcBef>
                <a:spcPts val="1005"/>
              </a:spcBef>
              <a:buClr>
                <a:srgbClr val="90C225"/>
              </a:buClr>
              <a:buSzPct val="78125"/>
              <a:buFont typeface="Arial" panose="020B0604020202020204" pitchFamily="34" charset="0"/>
              <a:buChar char="•"/>
              <a:tabLst>
                <a:tab pos="355600" algn="l"/>
                <a:tab pos="356235" algn="l"/>
              </a:tabLst>
            </a:pPr>
            <a:r>
              <a:rPr sz="2400" b="0" spc="-10" dirty="0" err="1">
                <a:solidFill>
                  <a:srgbClr val="404040"/>
                </a:solidFill>
                <a:latin typeface="Times New Roman" panose="02020603050405020304" pitchFamily="18" charset="0"/>
                <a:cs typeface="Times New Roman" panose="02020603050405020304" pitchFamily="18" charset="0"/>
              </a:rPr>
              <a:t>Création</a:t>
            </a:r>
            <a:r>
              <a:rPr sz="2400" b="0" spc="-10" dirty="0">
                <a:solidFill>
                  <a:srgbClr val="404040"/>
                </a:solidFill>
                <a:latin typeface="Times New Roman" panose="02020603050405020304" pitchFamily="18" charset="0"/>
                <a:cs typeface="Times New Roman" panose="02020603050405020304" pitchFamily="18" charset="0"/>
              </a:rPr>
              <a:t> d’un </a:t>
            </a:r>
            <a:r>
              <a:rPr sz="2400" b="0" dirty="0">
                <a:solidFill>
                  <a:srgbClr val="404040"/>
                </a:solidFill>
                <a:latin typeface="Times New Roman" panose="02020603050405020304" pitchFamily="18" charset="0"/>
                <a:cs typeface="Times New Roman" panose="02020603050405020304" pitchFamily="18" charset="0"/>
              </a:rPr>
              <a:t>environnement </a:t>
            </a:r>
            <a:r>
              <a:rPr sz="2400" b="0" spc="-10" dirty="0">
                <a:solidFill>
                  <a:srgbClr val="404040"/>
                </a:solidFill>
                <a:latin typeface="Times New Roman" panose="02020603050405020304" pitchFamily="18" charset="0"/>
                <a:cs typeface="Times New Roman" panose="02020603050405020304" pitchFamily="18" charset="0"/>
              </a:rPr>
              <a:t>apaisé pour </a:t>
            </a:r>
            <a:r>
              <a:rPr lang="fr-FR" sz="2400" b="0" dirty="0">
                <a:solidFill>
                  <a:srgbClr val="404040"/>
                </a:solidFill>
                <a:latin typeface="Times New Roman" panose="02020603050405020304" pitchFamily="18" charset="0"/>
                <a:cs typeface="Times New Roman" panose="02020603050405020304" pitchFamily="18" charset="0"/>
              </a:rPr>
              <a:t>l’investissement</a:t>
            </a:r>
            <a:r>
              <a:rPr sz="2400" b="0" spc="204" dirty="0">
                <a:solidFill>
                  <a:srgbClr val="404040"/>
                </a:solidFill>
                <a:latin typeface="Times New Roman" panose="02020603050405020304" pitchFamily="18" charset="0"/>
                <a:cs typeface="Times New Roman" panose="02020603050405020304" pitchFamily="18" charset="0"/>
              </a:rPr>
              <a:t> </a:t>
            </a:r>
            <a:r>
              <a:rPr lang="fr-FR" sz="2400" b="0" spc="-10" dirty="0">
                <a:solidFill>
                  <a:srgbClr val="404040"/>
                </a:solidFill>
                <a:latin typeface="Times New Roman" panose="02020603050405020304" pitchFamily="18" charset="0"/>
                <a:cs typeface="Times New Roman" panose="02020603050405020304" pitchFamily="18" charset="0"/>
              </a:rPr>
              <a:t>agricole</a:t>
            </a:r>
            <a:r>
              <a:rPr lang="fr-FR" sz="2400" dirty="0">
                <a:latin typeface="Times New Roman" panose="02020603050405020304" pitchFamily="18" charset="0"/>
                <a:cs typeface="Times New Roman" panose="02020603050405020304" pitchFamily="18" charset="0"/>
              </a:rPr>
              <a:t> </a:t>
            </a:r>
            <a:r>
              <a:rPr lang="fr-FR" sz="2400" b="0" spc="-5" dirty="0">
                <a:solidFill>
                  <a:srgbClr val="404040"/>
                </a:solidFill>
                <a:latin typeface="Times New Roman" panose="02020603050405020304" pitchFamily="18" charset="0"/>
                <a:cs typeface="Times New Roman" panose="02020603050405020304" pitchFamily="18" charset="0"/>
              </a:rPr>
              <a:t>responsable</a:t>
            </a:r>
            <a:r>
              <a:rPr sz="2400" b="0" spc="-5" dirty="0">
                <a:solidFill>
                  <a:srgbClr val="404040"/>
                </a:solidFill>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a:p>
            <a:pPr marL="355600" marR="5080" indent="-343535" algn="just">
              <a:lnSpc>
                <a:spcPct val="100600"/>
              </a:lnSpc>
              <a:spcBef>
                <a:spcPts val="985"/>
              </a:spcBef>
              <a:buClr>
                <a:srgbClr val="90C225"/>
              </a:buClr>
              <a:buSzPct val="78125"/>
              <a:buFont typeface="Arial" panose="020B0604020202020204" pitchFamily="34" charset="0"/>
              <a:buChar char="•"/>
              <a:tabLst>
                <a:tab pos="356235" algn="l"/>
              </a:tabLst>
            </a:pPr>
            <a:r>
              <a:rPr lang="fr-FR" sz="2400" spc="-10" dirty="0" smtClean="0">
                <a:solidFill>
                  <a:srgbClr val="404040"/>
                </a:solidFill>
                <a:latin typeface="Times New Roman" panose="02020603050405020304" pitchFamily="18" charset="0"/>
                <a:cs typeface="Times New Roman" panose="02020603050405020304" pitchFamily="18" charset="0"/>
              </a:rPr>
              <a:t>C</a:t>
            </a:r>
            <a:r>
              <a:rPr sz="2400" b="0" spc="-5" dirty="0" err="1" smtClean="0">
                <a:solidFill>
                  <a:srgbClr val="404040"/>
                </a:solidFill>
                <a:latin typeface="Times New Roman" panose="02020603050405020304" pitchFamily="18" charset="0"/>
                <a:cs typeface="Times New Roman" panose="02020603050405020304" pitchFamily="18" charset="0"/>
              </a:rPr>
              <a:t>larification</a:t>
            </a:r>
            <a:r>
              <a:rPr sz="2400" b="0" spc="-5" dirty="0" smtClean="0">
                <a:solidFill>
                  <a:srgbClr val="404040"/>
                </a:solidFill>
                <a:latin typeface="Times New Roman" panose="02020603050405020304" pitchFamily="18" charset="0"/>
                <a:cs typeface="Times New Roman" panose="02020603050405020304" pitchFamily="18" charset="0"/>
              </a:rPr>
              <a:t> </a:t>
            </a:r>
            <a:r>
              <a:rPr sz="2400" b="0" spc="-10" dirty="0">
                <a:solidFill>
                  <a:srgbClr val="404040"/>
                </a:solidFill>
                <a:latin typeface="Times New Roman" panose="02020603050405020304" pitchFamily="18" charset="0"/>
                <a:cs typeface="Times New Roman" panose="02020603050405020304" pitchFamily="18" charset="0"/>
              </a:rPr>
              <a:t>de </a:t>
            </a:r>
            <a:r>
              <a:rPr sz="2400" b="0" spc="-5" dirty="0">
                <a:solidFill>
                  <a:srgbClr val="404040"/>
                </a:solidFill>
                <a:latin typeface="Times New Roman" panose="02020603050405020304" pitchFamily="18" charset="0"/>
                <a:cs typeface="Times New Roman" panose="02020603050405020304" pitchFamily="18" charset="0"/>
              </a:rPr>
              <a:t>l’occupation </a:t>
            </a:r>
            <a:r>
              <a:rPr sz="2400" b="0" dirty="0">
                <a:solidFill>
                  <a:srgbClr val="404040"/>
                </a:solidFill>
                <a:latin typeface="Times New Roman" panose="02020603050405020304" pitchFamily="18" charset="0"/>
                <a:cs typeface="Times New Roman" panose="02020603050405020304" pitchFamily="18" charset="0"/>
              </a:rPr>
              <a:t>des </a:t>
            </a:r>
            <a:r>
              <a:rPr sz="2400" b="0" spc="-5" dirty="0">
                <a:solidFill>
                  <a:srgbClr val="404040"/>
                </a:solidFill>
                <a:latin typeface="Times New Roman" panose="02020603050405020304" pitchFamily="18" charset="0"/>
                <a:cs typeface="Times New Roman" panose="02020603050405020304" pitchFamily="18" charset="0"/>
              </a:rPr>
              <a:t>terres </a:t>
            </a:r>
            <a:r>
              <a:rPr sz="2400" b="0" spc="-10" dirty="0">
                <a:solidFill>
                  <a:srgbClr val="404040"/>
                </a:solidFill>
                <a:latin typeface="Times New Roman" panose="02020603050405020304" pitchFamily="18" charset="0"/>
                <a:cs typeface="Times New Roman" panose="02020603050405020304" pitchFamily="18" charset="0"/>
              </a:rPr>
              <a:t>qui </a:t>
            </a:r>
            <a:r>
              <a:rPr sz="2400" b="0" spc="-5" dirty="0">
                <a:solidFill>
                  <a:srgbClr val="404040"/>
                </a:solidFill>
                <a:latin typeface="Times New Roman" panose="02020603050405020304" pitchFamily="18" charset="0"/>
                <a:cs typeface="Times New Roman" panose="02020603050405020304" pitchFamily="18" charset="0"/>
              </a:rPr>
              <a:t>sera </a:t>
            </a:r>
            <a:r>
              <a:rPr sz="2400" b="0" spc="-10" dirty="0">
                <a:solidFill>
                  <a:srgbClr val="404040"/>
                </a:solidFill>
                <a:latin typeface="Times New Roman" panose="02020603050405020304" pitchFamily="18" charset="0"/>
                <a:cs typeface="Times New Roman" panose="02020603050405020304" pitchFamily="18" charset="0"/>
              </a:rPr>
              <a:t>un </a:t>
            </a:r>
            <a:r>
              <a:rPr sz="2400" b="0" spc="-5" dirty="0">
                <a:solidFill>
                  <a:srgbClr val="404040"/>
                </a:solidFill>
                <a:latin typeface="Times New Roman" panose="02020603050405020304" pitchFamily="18" charset="0"/>
                <a:cs typeface="Times New Roman" panose="02020603050405020304" pitchFamily="18" charset="0"/>
              </a:rPr>
              <a:t>facteur </a:t>
            </a:r>
            <a:r>
              <a:rPr sz="2400" b="0" spc="-25" dirty="0">
                <a:solidFill>
                  <a:srgbClr val="404040"/>
                </a:solidFill>
                <a:latin typeface="Times New Roman" panose="02020603050405020304" pitchFamily="18" charset="0"/>
                <a:cs typeface="Times New Roman" panose="02020603050405020304" pitchFamily="18" charset="0"/>
              </a:rPr>
              <a:t>de  </a:t>
            </a:r>
            <a:r>
              <a:rPr sz="2400" b="0" spc="-5" dirty="0">
                <a:solidFill>
                  <a:srgbClr val="404040"/>
                </a:solidFill>
                <a:latin typeface="Times New Roman" panose="02020603050405020304" pitchFamily="18" charset="0"/>
                <a:cs typeface="Times New Roman" panose="02020603050405020304" pitchFamily="18" charset="0"/>
              </a:rPr>
              <a:t>réduction </a:t>
            </a:r>
            <a:r>
              <a:rPr sz="2400" b="0" dirty="0">
                <a:solidFill>
                  <a:srgbClr val="404040"/>
                </a:solidFill>
                <a:latin typeface="Times New Roman" panose="02020603050405020304" pitchFamily="18" charset="0"/>
                <a:cs typeface="Times New Roman" panose="02020603050405020304" pitchFamily="18" charset="0"/>
              </a:rPr>
              <a:t>des </a:t>
            </a:r>
            <a:r>
              <a:rPr sz="2400" b="0" spc="-5" dirty="0">
                <a:solidFill>
                  <a:srgbClr val="404040"/>
                </a:solidFill>
                <a:latin typeface="Times New Roman" panose="02020603050405020304" pitchFamily="18" charset="0"/>
                <a:cs typeface="Times New Roman" panose="02020603050405020304" pitchFamily="18" charset="0"/>
              </a:rPr>
              <a:t>conflits </a:t>
            </a:r>
            <a:r>
              <a:rPr sz="2400" b="0" spc="5" dirty="0">
                <a:solidFill>
                  <a:srgbClr val="404040"/>
                </a:solidFill>
                <a:latin typeface="Times New Roman" panose="02020603050405020304" pitchFamily="18" charset="0"/>
                <a:cs typeface="Times New Roman" panose="02020603050405020304" pitchFamily="18" charset="0"/>
              </a:rPr>
              <a:t>et </a:t>
            </a:r>
            <a:r>
              <a:rPr sz="2400" b="0" spc="-10" dirty="0">
                <a:solidFill>
                  <a:srgbClr val="404040"/>
                </a:solidFill>
                <a:latin typeface="Times New Roman" panose="02020603050405020304" pitchFamily="18" charset="0"/>
                <a:cs typeface="Times New Roman" panose="02020603050405020304" pitchFamily="18" charset="0"/>
              </a:rPr>
              <a:t>de la facilitation </a:t>
            </a:r>
            <a:r>
              <a:rPr sz="2400" b="0" dirty="0">
                <a:solidFill>
                  <a:srgbClr val="404040"/>
                </a:solidFill>
                <a:latin typeface="Times New Roman" panose="02020603050405020304" pitchFamily="18" charset="0"/>
                <a:cs typeface="Times New Roman" panose="02020603050405020304" pitchFamily="18" charset="0"/>
              </a:rPr>
              <a:t>de </a:t>
            </a:r>
            <a:r>
              <a:rPr sz="2400" b="0" spc="-5" dirty="0">
                <a:solidFill>
                  <a:srgbClr val="404040"/>
                </a:solidFill>
                <a:latin typeface="Times New Roman" panose="02020603050405020304" pitchFamily="18" charset="0"/>
                <a:cs typeface="Times New Roman" panose="02020603050405020304" pitchFamily="18" charset="0"/>
              </a:rPr>
              <a:t>l’accès </a:t>
            </a:r>
            <a:r>
              <a:rPr sz="2400" b="0" dirty="0">
                <a:solidFill>
                  <a:srgbClr val="404040"/>
                </a:solidFill>
                <a:latin typeface="Times New Roman" panose="02020603050405020304" pitchFamily="18" charset="0"/>
                <a:cs typeface="Times New Roman" panose="02020603050405020304" pitchFamily="18" charset="0"/>
              </a:rPr>
              <a:t>des investisseurs </a:t>
            </a:r>
            <a:r>
              <a:rPr sz="2400" b="0" spc="5" dirty="0">
                <a:solidFill>
                  <a:srgbClr val="404040"/>
                </a:solidFill>
                <a:latin typeface="Times New Roman" panose="02020603050405020304" pitchFamily="18" charset="0"/>
                <a:cs typeface="Times New Roman" panose="02020603050405020304" pitchFamily="18" charset="0"/>
              </a:rPr>
              <a:t>au  </a:t>
            </a:r>
            <a:r>
              <a:rPr sz="2400" spc="-30" dirty="0">
                <a:solidFill>
                  <a:srgbClr val="404040"/>
                </a:solidFill>
                <a:latin typeface="Times New Roman" panose="02020603050405020304" pitchFamily="18" charset="0"/>
                <a:cs typeface="Times New Roman" panose="02020603050405020304" pitchFamily="18" charset="0"/>
              </a:rPr>
              <a:t>foncier.</a:t>
            </a:r>
            <a:endParaRPr sz="2400" dirty="0">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4A4CC7F6-6ED0-4F4E-860E-66D2EF668F88}"/>
              </a:ext>
            </a:extLst>
          </p:cNvPr>
          <p:cNvSpPr txBox="1">
            <a:spLocks/>
          </p:cNvSpPr>
          <p:nvPr/>
        </p:nvSpPr>
        <p:spPr>
          <a:xfrm>
            <a:off x="3045982" y="104502"/>
            <a:ext cx="5467426" cy="789563"/>
          </a:xfrm>
          <a:prstGeom prst="rect">
            <a:avLst/>
          </a:prstGeom>
          <a:solidFill>
            <a:schemeClr val="bg1"/>
          </a:solidFill>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spcAft>
                <a:spcPts val="600"/>
              </a:spcAft>
            </a:pPr>
            <a:r>
              <a:rPr lang="fr-FR" sz="2400" b="1" dirty="0">
                <a:solidFill>
                  <a:schemeClr val="tx1"/>
                </a:solidFill>
                <a:latin typeface="Times New Roman" panose="02020603050405020304" pitchFamily="18" charset="0"/>
                <a:cs typeface="Times New Roman" panose="02020603050405020304" pitchFamily="18" charset="0"/>
              </a:rPr>
              <a:t>AVANTAGES DU PROJET</a:t>
            </a:r>
          </a:p>
        </p:txBody>
      </p:sp>
    </p:spTree>
    <p:extLst>
      <p:ext uri="{BB962C8B-B14F-4D97-AF65-F5344CB8AC3E}">
        <p14:creationId xmlns:p14="http://schemas.microsoft.com/office/powerpoint/2010/main" val="21129446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A4CC7F6-6ED0-4F4E-860E-66D2EF668F88}"/>
              </a:ext>
            </a:extLst>
          </p:cNvPr>
          <p:cNvSpPr txBox="1">
            <a:spLocks/>
          </p:cNvSpPr>
          <p:nvPr/>
        </p:nvSpPr>
        <p:spPr>
          <a:xfrm>
            <a:off x="4103914" y="146957"/>
            <a:ext cx="5467426" cy="789563"/>
          </a:xfrm>
          <a:prstGeom prst="rect">
            <a:avLst/>
          </a:prstGeom>
          <a:noFill/>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spcAft>
                <a:spcPts val="600"/>
              </a:spcAft>
            </a:pPr>
            <a:r>
              <a:rPr lang="fr-FR" sz="2400" b="1" dirty="0">
                <a:solidFill>
                  <a:schemeClr val="tx1"/>
                </a:solidFill>
                <a:latin typeface="Times New Roman" panose="02020603050405020304" pitchFamily="18" charset="0"/>
                <a:cs typeface="Times New Roman" panose="02020603050405020304" pitchFamily="18" charset="0"/>
              </a:rPr>
              <a:t>RISQUES DU PROJET</a:t>
            </a:r>
          </a:p>
        </p:txBody>
      </p:sp>
      <p:sp>
        <p:nvSpPr>
          <p:cNvPr id="10" name="object 3">
            <a:extLst>
              <a:ext uri="{FF2B5EF4-FFF2-40B4-BE49-F238E27FC236}">
                <a16:creationId xmlns:a16="http://schemas.microsoft.com/office/drawing/2014/main" id="{93D554E1-C643-4A47-8D41-AC4F23315A5A}"/>
              </a:ext>
            </a:extLst>
          </p:cNvPr>
          <p:cNvSpPr txBox="1"/>
          <p:nvPr/>
        </p:nvSpPr>
        <p:spPr>
          <a:xfrm>
            <a:off x="587830" y="936520"/>
            <a:ext cx="10855234" cy="5875326"/>
          </a:xfrm>
          <a:prstGeom prst="rect">
            <a:avLst/>
          </a:prstGeom>
          <a:solidFill>
            <a:srgbClr val="FFFF99"/>
          </a:solidFill>
        </p:spPr>
        <p:txBody>
          <a:bodyPr vert="horz" wrap="square" lIns="0" tIns="12065" rIns="0" bIns="0" rtlCol="0">
            <a:spAutoFit/>
          </a:bodyPr>
          <a:lstStyle/>
          <a:p>
            <a:pPr marL="12700" algn="just">
              <a:lnSpc>
                <a:spcPct val="100000"/>
              </a:lnSpc>
              <a:spcBef>
                <a:spcPts val="1195"/>
              </a:spcBef>
              <a:buClr>
                <a:srgbClr val="90C225"/>
              </a:buClr>
              <a:buSzPct val="78125"/>
              <a:tabLst>
                <a:tab pos="355600" algn="l"/>
              </a:tabLst>
            </a:pPr>
            <a:r>
              <a:rPr sz="2400" b="1" spc="-10" dirty="0">
                <a:solidFill>
                  <a:srgbClr val="404040"/>
                </a:solidFill>
                <a:latin typeface="Times New Roman" panose="02020603050405020304" pitchFamily="18" charset="0"/>
                <a:cs typeface="Times New Roman" panose="02020603050405020304" pitchFamily="18" charset="0"/>
              </a:rPr>
              <a:t>Les </a:t>
            </a:r>
            <a:r>
              <a:rPr sz="2400" b="1" spc="-5" dirty="0">
                <a:solidFill>
                  <a:srgbClr val="404040"/>
                </a:solidFill>
                <a:latin typeface="Times New Roman" panose="02020603050405020304" pitchFamily="18" charset="0"/>
                <a:cs typeface="Times New Roman" panose="02020603050405020304" pitchFamily="18" charset="0"/>
              </a:rPr>
              <a:t>risques de</a:t>
            </a:r>
            <a:r>
              <a:rPr sz="2400" b="1" spc="75" dirty="0">
                <a:solidFill>
                  <a:srgbClr val="404040"/>
                </a:solidFill>
                <a:latin typeface="Times New Roman" panose="02020603050405020304" pitchFamily="18" charset="0"/>
                <a:cs typeface="Times New Roman" panose="02020603050405020304" pitchFamily="18" charset="0"/>
              </a:rPr>
              <a:t> </a:t>
            </a:r>
            <a:r>
              <a:rPr sz="2400" b="1" spc="-10" dirty="0">
                <a:solidFill>
                  <a:srgbClr val="404040"/>
                </a:solidFill>
                <a:latin typeface="Times New Roman" panose="02020603050405020304" pitchFamily="18" charset="0"/>
                <a:cs typeface="Times New Roman" panose="02020603050405020304" pitchFamily="18" charset="0"/>
              </a:rPr>
              <a:t>conflits</a:t>
            </a:r>
            <a:endParaRPr sz="2400" dirty="0">
              <a:latin typeface="Times New Roman" panose="02020603050405020304" pitchFamily="18" charset="0"/>
              <a:cs typeface="Times New Roman" panose="02020603050405020304" pitchFamily="18" charset="0"/>
            </a:endParaRPr>
          </a:p>
          <a:p>
            <a:pPr marL="469900" marR="5080" lvl="1" algn="just">
              <a:lnSpc>
                <a:spcPct val="110100"/>
              </a:lnSpc>
              <a:spcBef>
                <a:spcPts val="1005"/>
              </a:spcBef>
              <a:buClr>
                <a:srgbClr val="90C225"/>
              </a:buClr>
              <a:buSzPct val="78125"/>
              <a:tabLst>
                <a:tab pos="355600" algn="l"/>
              </a:tabLst>
            </a:pPr>
            <a:r>
              <a:rPr sz="2400" b="0" dirty="0">
                <a:solidFill>
                  <a:srgbClr val="404040"/>
                </a:solidFill>
                <a:latin typeface="Times New Roman" panose="02020603050405020304" pitchFamily="18" charset="0"/>
                <a:cs typeface="Times New Roman" panose="02020603050405020304" pitchFamily="18" charset="0"/>
              </a:rPr>
              <a:t>Les </a:t>
            </a:r>
            <a:r>
              <a:rPr sz="2400" b="0" spc="-5" dirty="0">
                <a:solidFill>
                  <a:srgbClr val="404040"/>
                </a:solidFill>
                <a:latin typeface="Times New Roman" panose="02020603050405020304" pitchFamily="18" charset="0"/>
                <a:cs typeface="Times New Roman" panose="02020603050405020304" pitchFamily="18" charset="0"/>
              </a:rPr>
              <a:t>opérations </a:t>
            </a:r>
            <a:r>
              <a:rPr sz="2400" b="0" spc="-10" dirty="0">
                <a:solidFill>
                  <a:srgbClr val="404040"/>
                </a:solidFill>
                <a:latin typeface="Times New Roman" panose="02020603050405020304" pitchFamily="18" charset="0"/>
                <a:cs typeface="Times New Roman" panose="02020603050405020304" pitchFamily="18" charset="0"/>
              </a:rPr>
              <a:t>de régularisations </a:t>
            </a:r>
            <a:r>
              <a:rPr sz="2400" b="0" dirty="0">
                <a:solidFill>
                  <a:srgbClr val="404040"/>
                </a:solidFill>
                <a:latin typeface="Times New Roman" panose="02020603050405020304" pitchFamily="18" charset="0"/>
                <a:cs typeface="Times New Roman" panose="02020603050405020304" pitchFamily="18" charset="0"/>
              </a:rPr>
              <a:t>foncières </a:t>
            </a:r>
            <a:r>
              <a:rPr sz="2400" b="0" spc="-5" dirty="0">
                <a:solidFill>
                  <a:srgbClr val="404040"/>
                </a:solidFill>
                <a:latin typeface="Times New Roman" panose="02020603050405020304" pitchFamily="18" charset="0"/>
                <a:cs typeface="Times New Roman" panose="02020603050405020304" pitchFamily="18" charset="0"/>
              </a:rPr>
              <a:t>peuvent être </a:t>
            </a:r>
            <a:r>
              <a:rPr sz="2400" b="0" dirty="0">
                <a:solidFill>
                  <a:srgbClr val="404040"/>
                </a:solidFill>
                <a:latin typeface="Times New Roman" panose="02020603050405020304" pitchFamily="18" charset="0"/>
                <a:cs typeface="Times New Roman" panose="02020603050405020304" pitchFamily="18" charset="0"/>
              </a:rPr>
              <a:t>sources </a:t>
            </a:r>
            <a:r>
              <a:rPr sz="2400" b="0" spc="-10" dirty="0">
                <a:solidFill>
                  <a:srgbClr val="404040"/>
                </a:solidFill>
                <a:latin typeface="Times New Roman" panose="02020603050405020304" pitchFamily="18" charset="0"/>
                <a:cs typeface="Times New Roman" panose="02020603050405020304" pitchFamily="18" charset="0"/>
              </a:rPr>
              <a:t>de </a:t>
            </a:r>
            <a:r>
              <a:rPr sz="2400" b="0" spc="-5" dirty="0">
                <a:solidFill>
                  <a:srgbClr val="404040"/>
                </a:solidFill>
                <a:latin typeface="Times New Roman" panose="02020603050405020304" pitchFamily="18" charset="0"/>
                <a:cs typeface="Times New Roman" panose="02020603050405020304" pitchFamily="18" charset="0"/>
              </a:rPr>
              <a:t>conflits  dans la </a:t>
            </a:r>
            <a:r>
              <a:rPr sz="2400" b="0" dirty="0">
                <a:solidFill>
                  <a:srgbClr val="404040"/>
                </a:solidFill>
                <a:latin typeface="Times New Roman" panose="02020603050405020304" pitchFamily="18" charset="0"/>
                <a:cs typeface="Times New Roman" panose="02020603050405020304" pitchFamily="18" charset="0"/>
              </a:rPr>
              <a:t>mesure </a:t>
            </a:r>
            <a:r>
              <a:rPr sz="2400" b="0" spc="-10" dirty="0">
                <a:solidFill>
                  <a:srgbClr val="404040"/>
                </a:solidFill>
                <a:latin typeface="Times New Roman" panose="02020603050405020304" pitchFamily="18" charset="0"/>
                <a:cs typeface="Times New Roman" panose="02020603050405020304" pitchFamily="18" charset="0"/>
              </a:rPr>
              <a:t>où </a:t>
            </a:r>
            <a:r>
              <a:rPr sz="2400" b="0" dirty="0">
                <a:solidFill>
                  <a:srgbClr val="404040"/>
                </a:solidFill>
                <a:latin typeface="Times New Roman" panose="02020603050405020304" pitchFamily="18" charset="0"/>
                <a:cs typeface="Times New Roman" panose="02020603050405020304" pitchFamily="18" charset="0"/>
              </a:rPr>
              <a:t>elles </a:t>
            </a:r>
            <a:r>
              <a:rPr sz="2400" b="0" spc="-5" dirty="0">
                <a:solidFill>
                  <a:srgbClr val="404040"/>
                </a:solidFill>
                <a:latin typeface="Times New Roman" panose="02020603050405020304" pitchFamily="18" charset="0"/>
                <a:cs typeface="Times New Roman" panose="02020603050405020304" pitchFamily="18" charset="0"/>
              </a:rPr>
              <a:t>peuvent entrainer des </a:t>
            </a:r>
            <a:r>
              <a:rPr sz="2400" b="0" dirty="0">
                <a:solidFill>
                  <a:srgbClr val="404040"/>
                </a:solidFill>
                <a:latin typeface="Times New Roman" panose="02020603050405020304" pitchFamily="18" charset="0"/>
                <a:cs typeface="Times New Roman" panose="02020603050405020304" pitchFamily="18" charset="0"/>
              </a:rPr>
              <a:t>remises </a:t>
            </a:r>
            <a:r>
              <a:rPr sz="2400" b="0" spc="5" dirty="0">
                <a:solidFill>
                  <a:srgbClr val="404040"/>
                </a:solidFill>
                <a:latin typeface="Times New Roman" panose="02020603050405020304" pitchFamily="18" charset="0"/>
                <a:cs typeface="Times New Roman" panose="02020603050405020304" pitchFamily="18" charset="0"/>
              </a:rPr>
              <a:t>en </a:t>
            </a:r>
            <a:r>
              <a:rPr sz="2400" b="0" spc="-5" dirty="0">
                <a:solidFill>
                  <a:srgbClr val="404040"/>
                </a:solidFill>
                <a:latin typeface="Times New Roman" panose="02020603050405020304" pitchFamily="18" charset="0"/>
                <a:cs typeface="Times New Roman" panose="02020603050405020304" pitchFamily="18" charset="0"/>
              </a:rPr>
              <a:t>cause </a:t>
            </a:r>
            <a:r>
              <a:rPr sz="2400" b="0" dirty="0">
                <a:solidFill>
                  <a:srgbClr val="404040"/>
                </a:solidFill>
                <a:latin typeface="Times New Roman" panose="02020603050405020304" pitchFamily="18" charset="0"/>
                <a:cs typeface="Times New Roman" panose="02020603050405020304" pitchFamily="18" charset="0"/>
              </a:rPr>
              <a:t>des  </a:t>
            </a:r>
            <a:r>
              <a:rPr sz="2400" b="0" spc="-10" dirty="0">
                <a:solidFill>
                  <a:srgbClr val="404040"/>
                </a:solidFill>
                <a:latin typeface="Times New Roman" panose="02020603050405020304" pitchFamily="18" charset="0"/>
                <a:cs typeface="Times New Roman" panose="02020603050405020304" pitchFamily="18" charset="0"/>
              </a:rPr>
              <a:t>situations d’occupation </a:t>
            </a:r>
            <a:r>
              <a:rPr sz="2400" b="0" spc="-5" dirty="0">
                <a:solidFill>
                  <a:srgbClr val="404040"/>
                </a:solidFill>
                <a:latin typeface="Times New Roman" panose="02020603050405020304" pitchFamily="18" charset="0"/>
                <a:cs typeface="Times New Roman" panose="02020603050405020304" pitchFamily="18" charset="0"/>
              </a:rPr>
              <a:t>légales, </a:t>
            </a:r>
            <a:r>
              <a:rPr sz="2400" b="0" dirty="0">
                <a:solidFill>
                  <a:srgbClr val="404040"/>
                </a:solidFill>
                <a:latin typeface="Times New Roman" panose="02020603050405020304" pitchFamily="18" charset="0"/>
                <a:cs typeface="Times New Roman" panose="02020603050405020304" pitchFamily="18" charset="0"/>
              </a:rPr>
              <a:t>traditionnelles </a:t>
            </a:r>
            <a:r>
              <a:rPr sz="2400" b="0" spc="-10" dirty="0">
                <a:solidFill>
                  <a:srgbClr val="404040"/>
                </a:solidFill>
                <a:latin typeface="Times New Roman" panose="02020603050405020304" pitchFamily="18" charset="0"/>
                <a:cs typeface="Times New Roman" panose="02020603050405020304" pitchFamily="18" charset="0"/>
              </a:rPr>
              <a:t>ou</a:t>
            </a:r>
            <a:r>
              <a:rPr sz="2400" b="0" spc="114" dirty="0">
                <a:solidFill>
                  <a:srgbClr val="404040"/>
                </a:solidFill>
                <a:latin typeface="Times New Roman" panose="02020603050405020304" pitchFamily="18" charset="0"/>
                <a:cs typeface="Times New Roman" panose="02020603050405020304" pitchFamily="18" charset="0"/>
              </a:rPr>
              <a:t> </a:t>
            </a:r>
            <a:r>
              <a:rPr sz="2400" b="0" dirty="0">
                <a:solidFill>
                  <a:srgbClr val="404040"/>
                </a:solidFill>
                <a:latin typeface="Times New Roman" panose="02020603050405020304" pitchFamily="18" charset="0"/>
                <a:cs typeface="Times New Roman" panose="02020603050405020304" pitchFamily="18" charset="0"/>
              </a:rPr>
              <a:t>informelles.</a:t>
            </a:r>
            <a:endParaRPr sz="2400" dirty="0">
              <a:latin typeface="Times New Roman" panose="02020603050405020304" pitchFamily="18" charset="0"/>
              <a:cs typeface="Times New Roman" panose="02020603050405020304" pitchFamily="18" charset="0"/>
            </a:endParaRPr>
          </a:p>
          <a:p>
            <a:pPr marL="12700" algn="just">
              <a:lnSpc>
                <a:spcPct val="100000"/>
              </a:lnSpc>
              <a:spcBef>
                <a:spcPts val="1185"/>
              </a:spcBef>
              <a:buClr>
                <a:srgbClr val="90C225"/>
              </a:buClr>
              <a:buSzPct val="78125"/>
              <a:tabLst>
                <a:tab pos="355600" algn="l"/>
              </a:tabLst>
            </a:pPr>
            <a:r>
              <a:rPr sz="2400" b="1" spc="-5" dirty="0">
                <a:solidFill>
                  <a:srgbClr val="404040"/>
                </a:solidFill>
                <a:latin typeface="Times New Roman" panose="02020603050405020304" pitchFamily="18" charset="0"/>
                <a:cs typeface="Times New Roman" panose="02020603050405020304" pitchFamily="18" charset="0"/>
              </a:rPr>
              <a:t>Risques</a:t>
            </a:r>
            <a:r>
              <a:rPr sz="2400" b="1" spc="20" dirty="0">
                <a:solidFill>
                  <a:srgbClr val="404040"/>
                </a:solidFill>
                <a:latin typeface="Times New Roman" panose="02020603050405020304" pitchFamily="18" charset="0"/>
                <a:cs typeface="Times New Roman" panose="02020603050405020304" pitchFamily="18" charset="0"/>
              </a:rPr>
              <a:t> </a:t>
            </a:r>
            <a:r>
              <a:rPr sz="2400" b="1" spc="-10" dirty="0">
                <a:solidFill>
                  <a:srgbClr val="404040"/>
                </a:solidFill>
                <a:latin typeface="Times New Roman" panose="02020603050405020304" pitchFamily="18" charset="0"/>
                <a:cs typeface="Times New Roman" panose="02020603050405020304" pitchFamily="18" charset="0"/>
              </a:rPr>
              <a:t>Institutionnels</a:t>
            </a:r>
            <a:endParaRPr sz="2400" dirty="0">
              <a:latin typeface="Times New Roman" panose="02020603050405020304" pitchFamily="18" charset="0"/>
              <a:cs typeface="Times New Roman" panose="02020603050405020304" pitchFamily="18" charset="0"/>
            </a:endParaRPr>
          </a:p>
          <a:p>
            <a:pPr marL="469900" marR="8255" lvl="1" algn="just">
              <a:lnSpc>
                <a:spcPct val="110100"/>
              </a:lnSpc>
              <a:spcBef>
                <a:spcPts val="994"/>
              </a:spcBef>
              <a:buClr>
                <a:srgbClr val="90C225"/>
              </a:buClr>
              <a:buSzPct val="78125"/>
              <a:tabLst>
                <a:tab pos="355600" algn="l"/>
              </a:tabLst>
            </a:pPr>
            <a:r>
              <a:rPr sz="2400" b="0" spc="-5" dirty="0">
                <a:solidFill>
                  <a:srgbClr val="404040"/>
                </a:solidFill>
                <a:latin typeface="Times New Roman" panose="02020603050405020304" pitchFamily="18" charset="0"/>
                <a:cs typeface="Times New Roman" panose="02020603050405020304" pitchFamily="18" charset="0"/>
              </a:rPr>
              <a:t>Le projet </a:t>
            </a:r>
            <a:r>
              <a:rPr sz="2400" b="0" dirty="0">
                <a:solidFill>
                  <a:srgbClr val="404040"/>
                </a:solidFill>
                <a:latin typeface="Times New Roman" panose="02020603050405020304" pitchFamily="18" charset="0"/>
                <a:cs typeface="Times New Roman" panose="02020603050405020304" pitchFamily="18" charset="0"/>
              </a:rPr>
              <a:t>met </a:t>
            </a:r>
            <a:r>
              <a:rPr sz="2400" b="0" spc="5" dirty="0">
                <a:solidFill>
                  <a:srgbClr val="404040"/>
                </a:solidFill>
                <a:latin typeface="Times New Roman" panose="02020603050405020304" pitchFamily="18" charset="0"/>
                <a:cs typeface="Times New Roman" panose="02020603050405020304" pitchFamily="18" charset="0"/>
              </a:rPr>
              <a:t>en </a:t>
            </a:r>
            <a:r>
              <a:rPr sz="2400" b="0" spc="-5" dirty="0">
                <a:solidFill>
                  <a:srgbClr val="404040"/>
                </a:solidFill>
                <a:latin typeface="Times New Roman" panose="02020603050405020304" pitchFamily="18" charset="0"/>
                <a:cs typeface="Times New Roman" panose="02020603050405020304" pitchFamily="18" charset="0"/>
              </a:rPr>
              <a:t>jeux plusieurs </a:t>
            </a:r>
            <a:r>
              <a:rPr sz="2400" b="0" dirty="0">
                <a:solidFill>
                  <a:srgbClr val="404040"/>
                </a:solidFill>
                <a:latin typeface="Times New Roman" panose="02020603050405020304" pitchFamily="18" charset="0"/>
                <a:cs typeface="Times New Roman" panose="02020603050405020304" pitchFamily="18" charset="0"/>
              </a:rPr>
              <a:t>secteurs Ministères </a:t>
            </a:r>
            <a:r>
              <a:rPr sz="2400" b="0" spc="-10" dirty="0">
                <a:solidFill>
                  <a:srgbClr val="404040"/>
                </a:solidFill>
                <a:latin typeface="Times New Roman" panose="02020603050405020304" pitchFamily="18" charset="0"/>
                <a:cs typeface="Times New Roman" panose="02020603050405020304" pitchFamily="18" charset="0"/>
              </a:rPr>
              <a:t>qui ont </a:t>
            </a:r>
            <a:r>
              <a:rPr sz="2400" b="0" spc="-5" dirty="0">
                <a:solidFill>
                  <a:srgbClr val="404040"/>
                </a:solidFill>
                <a:latin typeface="Times New Roman" panose="02020603050405020304" pitchFamily="18" charset="0"/>
                <a:cs typeface="Times New Roman" panose="02020603050405020304" pitchFamily="18" charset="0"/>
              </a:rPr>
              <a:t>chacun </a:t>
            </a:r>
            <a:r>
              <a:rPr sz="2400" b="0" spc="-10" dirty="0">
                <a:solidFill>
                  <a:srgbClr val="404040"/>
                </a:solidFill>
                <a:latin typeface="Times New Roman" panose="02020603050405020304" pitchFamily="18" charset="0"/>
                <a:cs typeface="Times New Roman" panose="02020603050405020304" pitchFamily="18" charset="0"/>
              </a:rPr>
              <a:t>une  </a:t>
            </a:r>
            <a:r>
              <a:rPr sz="2400" b="0" dirty="0">
                <a:solidFill>
                  <a:srgbClr val="404040"/>
                </a:solidFill>
                <a:latin typeface="Times New Roman" panose="02020603050405020304" pitchFamily="18" charset="0"/>
                <a:cs typeface="Times New Roman" panose="02020603050405020304" pitchFamily="18" charset="0"/>
              </a:rPr>
              <a:t>compétence </a:t>
            </a:r>
            <a:r>
              <a:rPr sz="2400" b="0" spc="-10" dirty="0">
                <a:solidFill>
                  <a:srgbClr val="404040"/>
                </a:solidFill>
                <a:latin typeface="Times New Roman" panose="02020603050405020304" pitchFamily="18" charset="0"/>
                <a:cs typeface="Times New Roman" panose="02020603050405020304" pitchFamily="18" charset="0"/>
              </a:rPr>
              <a:t>directe ou </a:t>
            </a:r>
            <a:r>
              <a:rPr sz="2400" b="0" dirty="0">
                <a:solidFill>
                  <a:srgbClr val="404040"/>
                </a:solidFill>
                <a:latin typeface="Times New Roman" panose="02020603050405020304" pitchFamily="18" charset="0"/>
                <a:cs typeface="Times New Roman" panose="02020603050405020304" pitchFamily="18" charset="0"/>
              </a:rPr>
              <a:t>connexe </a:t>
            </a:r>
            <a:r>
              <a:rPr sz="2400" b="0" spc="-5" dirty="0">
                <a:solidFill>
                  <a:srgbClr val="404040"/>
                </a:solidFill>
                <a:latin typeface="Times New Roman" panose="02020603050405020304" pitchFamily="18" charset="0"/>
                <a:cs typeface="Times New Roman" panose="02020603050405020304" pitchFamily="18" charset="0"/>
              </a:rPr>
              <a:t>avec </a:t>
            </a:r>
            <a:r>
              <a:rPr sz="2400" b="0" spc="-10" dirty="0">
                <a:solidFill>
                  <a:srgbClr val="404040"/>
                </a:solidFill>
                <a:latin typeface="Times New Roman" panose="02020603050405020304" pitchFamily="18" charset="0"/>
                <a:cs typeface="Times New Roman" panose="02020603050405020304" pitchFamily="18" charset="0"/>
              </a:rPr>
              <a:t>le </a:t>
            </a:r>
            <a:r>
              <a:rPr sz="2400" b="0" spc="-5" dirty="0">
                <a:solidFill>
                  <a:srgbClr val="404040"/>
                </a:solidFill>
                <a:latin typeface="Times New Roman" panose="02020603050405020304" pitchFamily="18" charset="0"/>
                <a:cs typeface="Times New Roman" panose="02020603050405020304" pitchFamily="18" charset="0"/>
              </a:rPr>
              <a:t>foncier. L’impératif </a:t>
            </a:r>
            <a:r>
              <a:rPr sz="2400" b="0" spc="-10" dirty="0">
                <a:solidFill>
                  <a:srgbClr val="404040"/>
                </a:solidFill>
                <a:latin typeface="Times New Roman" panose="02020603050405020304" pitchFamily="18" charset="0"/>
                <a:cs typeface="Times New Roman" panose="02020603050405020304" pitchFamily="18" charset="0"/>
              </a:rPr>
              <a:t>de </a:t>
            </a:r>
            <a:r>
              <a:rPr sz="2400" b="0" spc="-5" dirty="0">
                <a:solidFill>
                  <a:srgbClr val="404040"/>
                </a:solidFill>
                <a:latin typeface="Times New Roman" panose="02020603050405020304" pitchFamily="18" charset="0"/>
                <a:cs typeface="Times New Roman" panose="02020603050405020304" pitchFamily="18" charset="0"/>
              </a:rPr>
              <a:t>collaboration  mal </a:t>
            </a:r>
            <a:r>
              <a:rPr sz="2400" b="0" spc="-10" dirty="0">
                <a:solidFill>
                  <a:srgbClr val="404040"/>
                </a:solidFill>
                <a:latin typeface="Times New Roman" panose="02020603050405020304" pitchFamily="18" charset="0"/>
                <a:cs typeface="Times New Roman" panose="02020603050405020304" pitchFamily="18" charset="0"/>
              </a:rPr>
              <a:t>compris </a:t>
            </a:r>
            <a:r>
              <a:rPr sz="2400" b="0" spc="-5" dirty="0">
                <a:solidFill>
                  <a:srgbClr val="404040"/>
                </a:solidFill>
                <a:latin typeface="Times New Roman" panose="02020603050405020304" pitchFamily="18" charset="0"/>
                <a:cs typeface="Times New Roman" panose="02020603050405020304" pitchFamily="18" charset="0"/>
              </a:rPr>
              <a:t>peut se transformer </a:t>
            </a:r>
            <a:r>
              <a:rPr sz="2400" b="0" spc="5" dirty="0">
                <a:solidFill>
                  <a:srgbClr val="404040"/>
                </a:solidFill>
                <a:latin typeface="Times New Roman" panose="02020603050405020304" pitchFamily="18" charset="0"/>
                <a:cs typeface="Times New Roman" panose="02020603050405020304" pitchFamily="18" charset="0"/>
              </a:rPr>
              <a:t>en </a:t>
            </a:r>
            <a:r>
              <a:rPr sz="2400" b="0" spc="-10" dirty="0">
                <a:solidFill>
                  <a:srgbClr val="404040"/>
                </a:solidFill>
                <a:latin typeface="Times New Roman" panose="02020603050405020304" pitchFamily="18" charset="0"/>
                <a:cs typeface="Times New Roman" panose="02020603050405020304" pitchFamily="18" charset="0"/>
              </a:rPr>
              <a:t>une</a:t>
            </a:r>
            <a:r>
              <a:rPr sz="2400" b="0" spc="70" dirty="0">
                <a:solidFill>
                  <a:srgbClr val="404040"/>
                </a:solidFill>
                <a:latin typeface="Times New Roman" panose="02020603050405020304" pitchFamily="18" charset="0"/>
                <a:cs typeface="Times New Roman" panose="02020603050405020304" pitchFamily="18" charset="0"/>
              </a:rPr>
              <a:t> </a:t>
            </a:r>
            <a:r>
              <a:rPr sz="2400" b="0" spc="-5" dirty="0">
                <a:solidFill>
                  <a:srgbClr val="404040"/>
                </a:solidFill>
                <a:latin typeface="Times New Roman" panose="02020603050405020304" pitchFamily="18" charset="0"/>
                <a:cs typeface="Times New Roman" panose="02020603050405020304" pitchFamily="18" charset="0"/>
              </a:rPr>
              <a:t>concurrence</a:t>
            </a:r>
            <a:endParaRPr sz="2400" dirty="0">
              <a:latin typeface="Times New Roman" panose="02020603050405020304" pitchFamily="18" charset="0"/>
              <a:cs typeface="Times New Roman" panose="02020603050405020304" pitchFamily="18" charset="0"/>
            </a:endParaRPr>
          </a:p>
          <a:p>
            <a:pPr marL="12700" algn="just">
              <a:lnSpc>
                <a:spcPct val="100000"/>
              </a:lnSpc>
              <a:spcBef>
                <a:spcPts val="1200"/>
              </a:spcBef>
              <a:buClr>
                <a:srgbClr val="90C225"/>
              </a:buClr>
              <a:buSzPct val="78125"/>
              <a:tabLst>
                <a:tab pos="355600" algn="l"/>
              </a:tabLst>
            </a:pPr>
            <a:r>
              <a:rPr sz="2400" b="1" spc="-5" dirty="0">
                <a:solidFill>
                  <a:srgbClr val="404040"/>
                </a:solidFill>
                <a:latin typeface="Times New Roman" panose="02020603050405020304" pitchFamily="18" charset="0"/>
                <a:cs typeface="Times New Roman" panose="02020603050405020304" pitchFamily="18" charset="0"/>
              </a:rPr>
              <a:t>Risques </a:t>
            </a:r>
            <a:r>
              <a:rPr sz="2400" b="1" spc="-10" dirty="0">
                <a:solidFill>
                  <a:srgbClr val="404040"/>
                </a:solidFill>
                <a:latin typeface="Times New Roman" panose="02020603050405020304" pitchFamily="18" charset="0"/>
                <a:cs typeface="Times New Roman" panose="02020603050405020304" pitchFamily="18" charset="0"/>
              </a:rPr>
              <a:t>Environnementaux </a:t>
            </a:r>
            <a:r>
              <a:rPr sz="2400" b="1" spc="-5" dirty="0">
                <a:solidFill>
                  <a:srgbClr val="404040"/>
                </a:solidFill>
                <a:latin typeface="Times New Roman" panose="02020603050405020304" pitchFamily="18" charset="0"/>
                <a:cs typeface="Times New Roman" panose="02020603050405020304" pitchFamily="18" charset="0"/>
              </a:rPr>
              <a:t>et </a:t>
            </a:r>
            <a:r>
              <a:rPr sz="2400" b="1" spc="-10" dirty="0">
                <a:solidFill>
                  <a:srgbClr val="404040"/>
                </a:solidFill>
                <a:latin typeface="Times New Roman" panose="02020603050405020304" pitchFamily="18" charset="0"/>
                <a:cs typeface="Times New Roman" panose="02020603050405020304" pitchFamily="18" charset="0"/>
              </a:rPr>
              <a:t>sociaux</a:t>
            </a:r>
            <a:r>
              <a:rPr sz="2400" b="1" spc="110" dirty="0">
                <a:solidFill>
                  <a:srgbClr val="404040"/>
                </a:solidFill>
                <a:latin typeface="Times New Roman" panose="02020603050405020304" pitchFamily="18" charset="0"/>
                <a:cs typeface="Times New Roman" panose="02020603050405020304" pitchFamily="18" charset="0"/>
              </a:rPr>
              <a:t> </a:t>
            </a:r>
            <a:r>
              <a:rPr sz="2400" b="0" spc="-5" dirty="0">
                <a:solidFill>
                  <a:srgbClr val="404040"/>
                </a:solidFill>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a:p>
            <a:pPr marL="12700" marR="8255" algn="just">
              <a:lnSpc>
                <a:spcPct val="110000"/>
              </a:lnSpc>
              <a:spcBef>
                <a:spcPts val="994"/>
              </a:spcBef>
              <a:buClr>
                <a:srgbClr val="90C225"/>
              </a:buClr>
              <a:buSzPct val="78125"/>
              <a:tabLst>
                <a:tab pos="421640" algn="l"/>
              </a:tabLst>
            </a:pPr>
            <a:r>
              <a:rPr lang="fr-FR" sz="2400" b="0" dirty="0">
                <a:solidFill>
                  <a:srgbClr val="404040"/>
                </a:solidFill>
                <a:latin typeface="Times New Roman" panose="02020603050405020304" pitchFamily="18" charset="0"/>
                <a:cs typeface="Times New Roman" panose="02020603050405020304" pitchFamily="18" charset="0"/>
              </a:rPr>
              <a:t>	</a:t>
            </a:r>
            <a:r>
              <a:rPr sz="2400" b="0" dirty="0">
                <a:solidFill>
                  <a:srgbClr val="404040"/>
                </a:solidFill>
                <a:latin typeface="Times New Roman" panose="02020603050405020304" pitchFamily="18" charset="0"/>
                <a:cs typeface="Times New Roman" panose="02020603050405020304" pitchFamily="18" charset="0"/>
              </a:rPr>
              <a:t>Les </a:t>
            </a:r>
            <a:r>
              <a:rPr sz="2400" b="0" spc="-5" dirty="0">
                <a:solidFill>
                  <a:srgbClr val="404040"/>
                </a:solidFill>
                <a:latin typeface="Times New Roman" panose="02020603050405020304" pitchFamily="18" charset="0"/>
                <a:cs typeface="Times New Roman" panose="02020603050405020304" pitchFamily="18" charset="0"/>
              </a:rPr>
              <a:t>processus </a:t>
            </a:r>
            <a:r>
              <a:rPr sz="2400" b="0" spc="-10" dirty="0">
                <a:solidFill>
                  <a:srgbClr val="404040"/>
                </a:solidFill>
                <a:latin typeface="Times New Roman" panose="02020603050405020304" pitchFamily="18" charset="0"/>
                <a:cs typeface="Times New Roman" panose="02020603050405020304" pitchFamily="18" charset="0"/>
              </a:rPr>
              <a:t>de </a:t>
            </a:r>
            <a:r>
              <a:rPr sz="2400" b="0" spc="-5" dirty="0">
                <a:solidFill>
                  <a:srgbClr val="404040"/>
                </a:solidFill>
                <a:latin typeface="Times New Roman" panose="02020603050405020304" pitchFamily="18" charset="0"/>
                <a:cs typeface="Times New Roman" panose="02020603050405020304" pitchFamily="18" charset="0"/>
              </a:rPr>
              <a:t>formalisation </a:t>
            </a:r>
            <a:r>
              <a:rPr sz="2400" b="0" spc="5" dirty="0">
                <a:solidFill>
                  <a:srgbClr val="404040"/>
                </a:solidFill>
                <a:latin typeface="Times New Roman" panose="02020603050405020304" pitchFamily="18" charset="0"/>
                <a:cs typeface="Times New Roman" panose="02020603050405020304" pitchFamily="18" charset="0"/>
              </a:rPr>
              <a:t>et </a:t>
            </a:r>
            <a:r>
              <a:rPr sz="2400" b="0" spc="-5" dirty="0">
                <a:solidFill>
                  <a:srgbClr val="404040"/>
                </a:solidFill>
                <a:latin typeface="Times New Roman" panose="02020603050405020304" pitchFamily="18" charset="0"/>
                <a:cs typeface="Times New Roman" panose="02020603050405020304" pitchFamily="18" charset="0"/>
              </a:rPr>
              <a:t>d'enregistrement des </a:t>
            </a:r>
            <a:r>
              <a:rPr sz="2400" b="0" dirty="0" err="1" smtClean="0">
                <a:solidFill>
                  <a:srgbClr val="404040"/>
                </a:solidFill>
                <a:latin typeface="Times New Roman" panose="02020603050405020304" pitchFamily="18" charset="0"/>
                <a:cs typeface="Times New Roman" panose="02020603050405020304" pitchFamily="18" charset="0"/>
              </a:rPr>
              <a:t>terres</a:t>
            </a:r>
            <a:r>
              <a:rPr sz="2400" b="0" dirty="0" smtClean="0">
                <a:solidFill>
                  <a:srgbClr val="404040"/>
                </a:solidFill>
                <a:latin typeface="Times New Roman" panose="02020603050405020304" pitchFamily="18" charset="0"/>
                <a:cs typeface="Times New Roman" panose="02020603050405020304" pitchFamily="18" charset="0"/>
              </a:rPr>
              <a:t> </a:t>
            </a:r>
            <a:r>
              <a:rPr sz="2400" b="0" spc="-5" dirty="0">
                <a:solidFill>
                  <a:srgbClr val="404040"/>
                </a:solidFill>
                <a:latin typeface="Times New Roman" panose="02020603050405020304" pitchFamily="18" charset="0"/>
                <a:cs typeface="Times New Roman" panose="02020603050405020304" pitchFamily="18" charset="0"/>
              </a:rPr>
              <a:t>incluent </a:t>
            </a:r>
            <a:r>
              <a:rPr sz="2400" b="0" spc="-20" dirty="0">
                <a:solidFill>
                  <a:srgbClr val="404040"/>
                </a:solidFill>
                <a:latin typeface="Times New Roman" panose="02020603050405020304" pitchFamily="18" charset="0"/>
                <a:cs typeface="Times New Roman" panose="02020603050405020304" pitchFamily="18" charset="0"/>
              </a:rPr>
              <a:t>le  </a:t>
            </a:r>
            <a:r>
              <a:rPr sz="2400" b="0" spc="-5" dirty="0">
                <a:solidFill>
                  <a:srgbClr val="404040"/>
                </a:solidFill>
                <a:latin typeface="Times New Roman" panose="02020603050405020304" pitchFamily="18" charset="0"/>
                <a:cs typeface="Times New Roman" panose="02020603050405020304" pitchFamily="18" charset="0"/>
              </a:rPr>
              <a:t>risque </a:t>
            </a:r>
            <a:r>
              <a:rPr sz="2400" b="0" dirty="0">
                <a:solidFill>
                  <a:srgbClr val="404040"/>
                </a:solidFill>
                <a:latin typeface="Times New Roman" panose="02020603050405020304" pitchFamily="18" charset="0"/>
                <a:cs typeface="Times New Roman" panose="02020603050405020304" pitchFamily="18" charset="0"/>
              </a:rPr>
              <a:t>inhérent </a:t>
            </a:r>
            <a:r>
              <a:rPr sz="2400" b="0" spc="-10" dirty="0">
                <a:solidFill>
                  <a:srgbClr val="404040"/>
                </a:solidFill>
                <a:latin typeface="Times New Roman" panose="02020603050405020304" pitchFamily="18" charset="0"/>
                <a:cs typeface="Times New Roman" panose="02020603050405020304" pitchFamily="18" charset="0"/>
              </a:rPr>
              <a:t>de </a:t>
            </a:r>
            <a:r>
              <a:rPr sz="2400" b="0" spc="-5" dirty="0">
                <a:solidFill>
                  <a:srgbClr val="404040"/>
                </a:solidFill>
                <a:latin typeface="Times New Roman" panose="02020603050405020304" pitchFamily="18" charset="0"/>
                <a:cs typeface="Times New Roman" panose="02020603050405020304" pitchFamily="18" charset="0"/>
              </a:rPr>
              <a:t>porter atteinte </a:t>
            </a:r>
            <a:r>
              <a:rPr sz="2400" b="0" spc="-10" dirty="0">
                <a:solidFill>
                  <a:srgbClr val="404040"/>
                </a:solidFill>
                <a:latin typeface="Times New Roman" panose="02020603050405020304" pitchFamily="18" charset="0"/>
                <a:cs typeface="Times New Roman" panose="02020603050405020304" pitchFamily="18" charset="0"/>
              </a:rPr>
              <a:t>aux </a:t>
            </a:r>
            <a:r>
              <a:rPr lang="fr-FR" sz="2400" b="0" spc="-10" dirty="0">
                <a:solidFill>
                  <a:srgbClr val="404040"/>
                </a:solidFill>
                <a:latin typeface="Times New Roman" panose="02020603050405020304" pitchFamily="18" charset="0"/>
                <a:cs typeface="Times New Roman" panose="02020603050405020304" pitchFamily="18" charset="0"/>
              </a:rPr>
              <a:t>	</a:t>
            </a:r>
            <a:r>
              <a:rPr sz="2400" b="0" spc="-5" dirty="0">
                <a:solidFill>
                  <a:srgbClr val="404040"/>
                </a:solidFill>
                <a:latin typeface="Times New Roman" panose="02020603050405020304" pitchFamily="18" charset="0"/>
                <a:cs typeface="Times New Roman" panose="02020603050405020304" pitchFamily="18" charset="0"/>
              </a:rPr>
              <a:t>droits </a:t>
            </a:r>
            <a:r>
              <a:rPr sz="2400" b="0" dirty="0">
                <a:solidFill>
                  <a:srgbClr val="404040"/>
                </a:solidFill>
                <a:latin typeface="Times New Roman" panose="02020603050405020304" pitchFamily="18" charset="0"/>
                <a:cs typeface="Times New Roman" panose="02020603050405020304" pitchFamily="18" charset="0"/>
              </a:rPr>
              <a:t>fonciers des </a:t>
            </a:r>
            <a:r>
              <a:rPr sz="2400" b="0" spc="-5" dirty="0">
                <a:solidFill>
                  <a:srgbClr val="404040"/>
                </a:solidFill>
                <a:latin typeface="Times New Roman" panose="02020603050405020304" pitchFamily="18" charset="0"/>
                <a:cs typeface="Times New Roman" panose="02020603050405020304" pitchFamily="18" charset="0"/>
              </a:rPr>
              <a:t>personnes  vulnérables, y compris </a:t>
            </a:r>
            <a:r>
              <a:rPr sz="2400" b="0" dirty="0">
                <a:solidFill>
                  <a:srgbClr val="404040"/>
                </a:solidFill>
                <a:latin typeface="Times New Roman" panose="02020603050405020304" pitchFamily="18" charset="0"/>
                <a:cs typeface="Times New Roman" panose="02020603050405020304" pitchFamily="18" charset="0"/>
              </a:rPr>
              <a:t>les </a:t>
            </a:r>
            <a:r>
              <a:rPr sz="2400" b="0" spc="-5" dirty="0" err="1" smtClean="0">
                <a:solidFill>
                  <a:srgbClr val="404040"/>
                </a:solidFill>
                <a:latin typeface="Times New Roman" panose="02020603050405020304" pitchFamily="18" charset="0"/>
                <a:cs typeface="Times New Roman" panose="02020603050405020304" pitchFamily="18" charset="0"/>
              </a:rPr>
              <a:t>pauvres</a:t>
            </a:r>
            <a:r>
              <a:rPr lang="fr-FR" sz="2400" b="0" spc="-5" dirty="0" smtClean="0">
                <a:solidFill>
                  <a:srgbClr val="404040"/>
                </a:solidFill>
                <a:latin typeface="Times New Roman" panose="02020603050405020304" pitchFamily="18" charset="0"/>
                <a:cs typeface="Times New Roman" panose="02020603050405020304" pitchFamily="18" charset="0"/>
              </a:rPr>
              <a:t> </a:t>
            </a:r>
            <a:r>
              <a:rPr sz="2400" b="0" spc="-5" dirty="0" smtClean="0">
                <a:solidFill>
                  <a:srgbClr val="404040"/>
                </a:solidFill>
                <a:latin typeface="Times New Roman" panose="02020603050405020304" pitchFamily="18" charset="0"/>
                <a:cs typeface="Times New Roman" panose="02020603050405020304" pitchFamily="18" charset="0"/>
              </a:rPr>
              <a:t>, </a:t>
            </a:r>
            <a:r>
              <a:rPr sz="2400" b="0" spc="-5" dirty="0">
                <a:solidFill>
                  <a:srgbClr val="404040"/>
                </a:solidFill>
                <a:latin typeface="Times New Roman" panose="02020603050405020304" pitchFamily="18" charset="0"/>
                <a:cs typeface="Times New Roman" panose="02020603050405020304" pitchFamily="18" charset="0"/>
              </a:rPr>
              <a:t>les </a:t>
            </a:r>
            <a:r>
              <a:rPr sz="2400" b="0" dirty="0">
                <a:solidFill>
                  <a:srgbClr val="404040"/>
                </a:solidFill>
                <a:latin typeface="Times New Roman" panose="02020603050405020304" pitchFamily="18" charset="0"/>
                <a:cs typeface="Times New Roman" panose="02020603050405020304" pitchFamily="18" charset="0"/>
              </a:rPr>
              <a:t>femmes, </a:t>
            </a:r>
            <a:r>
              <a:rPr sz="2400" b="0" spc="-5" dirty="0">
                <a:solidFill>
                  <a:srgbClr val="404040"/>
                </a:solidFill>
                <a:latin typeface="Times New Roman" panose="02020603050405020304" pitchFamily="18" charset="0"/>
                <a:cs typeface="Times New Roman" panose="02020603050405020304" pitchFamily="18" charset="0"/>
              </a:rPr>
              <a:t>les </a:t>
            </a:r>
            <a:r>
              <a:rPr sz="2400" b="0" spc="-10" dirty="0">
                <a:solidFill>
                  <a:srgbClr val="404040"/>
                </a:solidFill>
                <a:latin typeface="Times New Roman" panose="02020603050405020304" pitchFamily="18" charset="0"/>
                <a:cs typeface="Times New Roman" panose="02020603050405020304" pitchFamily="18" charset="0"/>
              </a:rPr>
              <a:t>migrants </a:t>
            </a:r>
            <a:r>
              <a:rPr sz="2400" b="0" spc="5" dirty="0">
                <a:solidFill>
                  <a:srgbClr val="404040"/>
                </a:solidFill>
                <a:latin typeface="Times New Roman" panose="02020603050405020304" pitchFamily="18" charset="0"/>
                <a:cs typeface="Times New Roman" panose="02020603050405020304" pitchFamily="18" charset="0"/>
              </a:rPr>
              <a:t>et </a:t>
            </a:r>
            <a:r>
              <a:rPr sz="2400" b="0" spc="-5" dirty="0">
                <a:solidFill>
                  <a:srgbClr val="404040"/>
                </a:solidFill>
                <a:latin typeface="Times New Roman" panose="02020603050405020304" pitchFamily="18" charset="0"/>
                <a:cs typeface="Times New Roman" panose="02020603050405020304" pitchFamily="18" charset="0"/>
              </a:rPr>
              <a:t>les éleveurs  </a:t>
            </a:r>
            <a:r>
              <a:rPr sz="2400" b="0" spc="-10" dirty="0">
                <a:solidFill>
                  <a:srgbClr val="404040"/>
                </a:solidFill>
                <a:latin typeface="Times New Roman" panose="02020603050405020304" pitchFamily="18" charset="0"/>
                <a:cs typeface="Times New Roman" panose="02020603050405020304" pitchFamily="18" charset="0"/>
              </a:rPr>
              <a:t>surtout </a:t>
            </a:r>
            <a:r>
              <a:rPr lang="fr-FR" sz="2400" b="0" spc="-10" dirty="0">
                <a:solidFill>
                  <a:srgbClr val="404040"/>
                </a:solidFill>
                <a:latin typeface="Times New Roman" panose="02020603050405020304" pitchFamily="18" charset="0"/>
                <a:cs typeface="Times New Roman" panose="02020603050405020304" pitchFamily="18" charset="0"/>
              </a:rPr>
              <a:t>	</a:t>
            </a:r>
            <a:r>
              <a:rPr sz="2400" b="0" spc="-10" dirty="0">
                <a:solidFill>
                  <a:srgbClr val="404040"/>
                </a:solidFill>
                <a:latin typeface="Times New Roman" panose="02020603050405020304" pitchFamily="18" charset="0"/>
                <a:cs typeface="Times New Roman" panose="02020603050405020304" pitchFamily="18" charset="0"/>
              </a:rPr>
              <a:t>pour </a:t>
            </a:r>
            <a:r>
              <a:rPr sz="2400" b="0" spc="-5" dirty="0">
                <a:solidFill>
                  <a:srgbClr val="404040"/>
                </a:solidFill>
                <a:latin typeface="Times New Roman" panose="02020603050405020304" pitchFamily="18" charset="0"/>
                <a:cs typeface="Times New Roman" panose="02020603050405020304" pitchFamily="18" charset="0"/>
              </a:rPr>
              <a:t>la protection </a:t>
            </a:r>
            <a:r>
              <a:rPr sz="2400" b="0" dirty="0">
                <a:solidFill>
                  <a:srgbClr val="404040"/>
                </a:solidFill>
                <a:latin typeface="Times New Roman" panose="02020603050405020304" pitchFamily="18" charset="0"/>
                <a:cs typeface="Times New Roman" panose="02020603050405020304" pitchFamily="18" charset="0"/>
              </a:rPr>
              <a:t>des pistes </a:t>
            </a:r>
            <a:r>
              <a:rPr sz="2400" b="0" spc="5" dirty="0">
                <a:solidFill>
                  <a:srgbClr val="404040"/>
                </a:solidFill>
                <a:latin typeface="Times New Roman" panose="02020603050405020304" pitchFamily="18" charset="0"/>
                <a:cs typeface="Times New Roman" panose="02020603050405020304" pitchFamily="18" charset="0"/>
              </a:rPr>
              <a:t>et </a:t>
            </a:r>
            <a:r>
              <a:rPr sz="2400" b="0" spc="-10" dirty="0">
                <a:solidFill>
                  <a:srgbClr val="404040"/>
                </a:solidFill>
                <a:latin typeface="Times New Roman" panose="02020603050405020304" pitchFamily="18" charset="0"/>
                <a:cs typeface="Times New Roman" panose="02020603050405020304" pitchFamily="18" charset="0"/>
              </a:rPr>
              <a:t>parcours de</a:t>
            </a:r>
            <a:r>
              <a:rPr sz="2400" b="0" spc="140" dirty="0">
                <a:solidFill>
                  <a:srgbClr val="404040"/>
                </a:solidFill>
                <a:latin typeface="Times New Roman" panose="02020603050405020304" pitchFamily="18" charset="0"/>
                <a:cs typeface="Times New Roman" panose="02020603050405020304" pitchFamily="18" charset="0"/>
              </a:rPr>
              <a:t> </a:t>
            </a:r>
            <a:r>
              <a:rPr sz="2400" b="0" spc="-5" dirty="0">
                <a:solidFill>
                  <a:srgbClr val="404040"/>
                </a:solidFill>
                <a:latin typeface="Times New Roman" panose="02020603050405020304" pitchFamily="18" charset="0"/>
                <a:cs typeface="Times New Roman" panose="02020603050405020304" pitchFamily="18" charset="0"/>
              </a:rPr>
              <a:t>bétails.</a:t>
            </a:r>
            <a:endParaRP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25998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5611" y="69737"/>
            <a:ext cx="11926389" cy="6622869"/>
          </a:xfrm>
          <a:prstGeom prst="rect">
            <a:avLst/>
          </a:prstGeom>
          <a:blipFill dpi="0" rotWithShape="1">
            <a:blip r:embed="rId2"/>
            <a:srcRect/>
            <a:stretch>
              <a:fillRect/>
            </a:stretch>
          </a:blipFill>
          <a:ln>
            <a:noFill/>
          </a:ln>
          <a:effectLst>
            <a:glow rad="127000">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Oval 4"/>
          <p:cNvSpPr/>
          <p:nvPr/>
        </p:nvSpPr>
        <p:spPr>
          <a:xfrm>
            <a:off x="5470358" y="1292391"/>
            <a:ext cx="3945684" cy="1728000"/>
          </a:xfrm>
          <a:custGeom>
            <a:avLst/>
            <a:gdLst>
              <a:gd name="connsiteX0" fmla="*/ 0 w 3641557"/>
              <a:gd name="connsiteY0" fmla="*/ 788179 h 1576358"/>
              <a:gd name="connsiteX1" fmla="*/ 1820779 w 3641557"/>
              <a:gd name="connsiteY1" fmla="*/ 0 h 1576358"/>
              <a:gd name="connsiteX2" fmla="*/ 3641558 w 3641557"/>
              <a:gd name="connsiteY2" fmla="*/ 788179 h 1576358"/>
              <a:gd name="connsiteX3" fmla="*/ 1820779 w 3641557"/>
              <a:gd name="connsiteY3" fmla="*/ 1576358 h 1576358"/>
              <a:gd name="connsiteX4" fmla="*/ 0 w 3641557"/>
              <a:gd name="connsiteY4" fmla="*/ 788179 h 1576358"/>
              <a:gd name="connsiteX0" fmla="*/ 0 w 3675217"/>
              <a:gd name="connsiteY0" fmla="*/ 789136 h 1578755"/>
              <a:gd name="connsiteX1" fmla="*/ 1820779 w 3675217"/>
              <a:gd name="connsiteY1" fmla="*/ 957 h 1578755"/>
              <a:gd name="connsiteX2" fmla="*/ 3675217 w 3675217"/>
              <a:gd name="connsiteY2" fmla="*/ 923772 h 1578755"/>
              <a:gd name="connsiteX3" fmla="*/ 1820779 w 3675217"/>
              <a:gd name="connsiteY3" fmla="*/ 1577315 h 1578755"/>
              <a:gd name="connsiteX4" fmla="*/ 0 w 3675217"/>
              <a:gd name="connsiteY4" fmla="*/ 789136 h 1578755"/>
              <a:gd name="connsiteX0" fmla="*/ 0 w 3675291"/>
              <a:gd name="connsiteY0" fmla="*/ 789136 h 1578755"/>
              <a:gd name="connsiteX1" fmla="*/ 1820779 w 3675291"/>
              <a:gd name="connsiteY1" fmla="*/ 957 h 1578755"/>
              <a:gd name="connsiteX2" fmla="*/ 3675217 w 3675291"/>
              <a:gd name="connsiteY2" fmla="*/ 923772 h 1578755"/>
              <a:gd name="connsiteX3" fmla="*/ 1820779 w 3675291"/>
              <a:gd name="connsiteY3" fmla="*/ 1577315 h 1578755"/>
              <a:gd name="connsiteX4" fmla="*/ 0 w 3675291"/>
              <a:gd name="connsiteY4" fmla="*/ 789136 h 1578755"/>
              <a:gd name="connsiteX0" fmla="*/ 0 w 3675291"/>
              <a:gd name="connsiteY0" fmla="*/ 789136 h 1578698"/>
              <a:gd name="connsiteX1" fmla="*/ 1820779 w 3675291"/>
              <a:gd name="connsiteY1" fmla="*/ 957 h 1578698"/>
              <a:gd name="connsiteX2" fmla="*/ 3675217 w 3675291"/>
              <a:gd name="connsiteY2" fmla="*/ 923772 h 1578698"/>
              <a:gd name="connsiteX3" fmla="*/ 1820779 w 3675291"/>
              <a:gd name="connsiteY3" fmla="*/ 1577315 h 1578698"/>
              <a:gd name="connsiteX4" fmla="*/ 0 w 3675291"/>
              <a:gd name="connsiteY4" fmla="*/ 789136 h 1578698"/>
              <a:gd name="connsiteX0" fmla="*/ 0 w 3680060"/>
              <a:gd name="connsiteY0" fmla="*/ 789136 h 1578261"/>
              <a:gd name="connsiteX1" fmla="*/ 1820779 w 3680060"/>
              <a:gd name="connsiteY1" fmla="*/ 957 h 1578261"/>
              <a:gd name="connsiteX2" fmla="*/ 3675217 w 3680060"/>
              <a:gd name="connsiteY2" fmla="*/ 923772 h 1578261"/>
              <a:gd name="connsiteX3" fmla="*/ 1820779 w 3680060"/>
              <a:gd name="connsiteY3" fmla="*/ 1577315 h 1578261"/>
              <a:gd name="connsiteX4" fmla="*/ 0 w 3680060"/>
              <a:gd name="connsiteY4" fmla="*/ 789136 h 1578261"/>
              <a:gd name="connsiteX0" fmla="*/ 0 w 3680042"/>
              <a:gd name="connsiteY0" fmla="*/ 789136 h 1583410"/>
              <a:gd name="connsiteX1" fmla="*/ 1820779 w 3680042"/>
              <a:gd name="connsiteY1" fmla="*/ 957 h 1583410"/>
              <a:gd name="connsiteX2" fmla="*/ 3675217 w 3680042"/>
              <a:gd name="connsiteY2" fmla="*/ 923772 h 1583410"/>
              <a:gd name="connsiteX3" fmla="*/ 1820779 w 3680042"/>
              <a:gd name="connsiteY3" fmla="*/ 1577315 h 1583410"/>
              <a:gd name="connsiteX4" fmla="*/ 0 w 3680042"/>
              <a:gd name="connsiteY4" fmla="*/ 789136 h 1583410"/>
              <a:gd name="connsiteX0" fmla="*/ 0 w 3683271"/>
              <a:gd name="connsiteY0" fmla="*/ 789136 h 1577861"/>
              <a:gd name="connsiteX1" fmla="*/ 1820779 w 3683271"/>
              <a:gd name="connsiteY1" fmla="*/ 957 h 1577861"/>
              <a:gd name="connsiteX2" fmla="*/ 3675217 w 3683271"/>
              <a:gd name="connsiteY2" fmla="*/ 923772 h 1577861"/>
              <a:gd name="connsiteX3" fmla="*/ 1820779 w 3683271"/>
              <a:gd name="connsiteY3" fmla="*/ 1577315 h 1577861"/>
              <a:gd name="connsiteX4" fmla="*/ 0 w 3683271"/>
              <a:gd name="connsiteY4" fmla="*/ 789136 h 1577861"/>
              <a:gd name="connsiteX0" fmla="*/ 24901 w 3708172"/>
              <a:gd name="connsiteY0" fmla="*/ 789086 h 1577811"/>
              <a:gd name="connsiteX1" fmla="*/ 1845680 w 3708172"/>
              <a:gd name="connsiteY1" fmla="*/ 907 h 1577811"/>
              <a:gd name="connsiteX2" fmla="*/ 3700118 w 3708172"/>
              <a:gd name="connsiteY2" fmla="*/ 923722 h 1577811"/>
              <a:gd name="connsiteX3" fmla="*/ 1845680 w 3708172"/>
              <a:gd name="connsiteY3" fmla="*/ 1577265 h 1577811"/>
              <a:gd name="connsiteX4" fmla="*/ 24901 w 3708172"/>
              <a:gd name="connsiteY4" fmla="*/ 789086 h 1577811"/>
              <a:gd name="connsiteX0" fmla="*/ 28871 w 3712142"/>
              <a:gd name="connsiteY0" fmla="*/ 789501 h 1578226"/>
              <a:gd name="connsiteX1" fmla="*/ 1849650 w 3712142"/>
              <a:gd name="connsiteY1" fmla="*/ 1322 h 1578226"/>
              <a:gd name="connsiteX2" fmla="*/ 3704088 w 3712142"/>
              <a:gd name="connsiteY2" fmla="*/ 924137 h 1578226"/>
              <a:gd name="connsiteX3" fmla="*/ 1849650 w 3712142"/>
              <a:gd name="connsiteY3" fmla="*/ 1577680 h 1578226"/>
              <a:gd name="connsiteX4" fmla="*/ 28871 w 3712142"/>
              <a:gd name="connsiteY4" fmla="*/ 789501 h 1578226"/>
              <a:gd name="connsiteX0" fmla="*/ 14234 w 3697505"/>
              <a:gd name="connsiteY0" fmla="*/ 789291 h 1578016"/>
              <a:gd name="connsiteX1" fmla="*/ 1835013 w 3697505"/>
              <a:gd name="connsiteY1" fmla="*/ 1112 h 1578016"/>
              <a:gd name="connsiteX2" fmla="*/ 3689451 w 3697505"/>
              <a:gd name="connsiteY2" fmla="*/ 923927 h 1578016"/>
              <a:gd name="connsiteX3" fmla="*/ 1835013 w 3697505"/>
              <a:gd name="connsiteY3" fmla="*/ 1577470 h 1578016"/>
              <a:gd name="connsiteX4" fmla="*/ 14234 w 3697505"/>
              <a:gd name="connsiteY4" fmla="*/ 789291 h 1578016"/>
              <a:gd name="connsiteX0" fmla="*/ 40289 w 3723560"/>
              <a:gd name="connsiteY0" fmla="*/ 788971 h 1577696"/>
              <a:gd name="connsiteX1" fmla="*/ 1861068 w 3723560"/>
              <a:gd name="connsiteY1" fmla="*/ 792 h 1577696"/>
              <a:gd name="connsiteX2" fmla="*/ 3715506 w 3723560"/>
              <a:gd name="connsiteY2" fmla="*/ 923607 h 1577696"/>
              <a:gd name="connsiteX3" fmla="*/ 1861068 w 3723560"/>
              <a:gd name="connsiteY3" fmla="*/ 1577150 h 1577696"/>
              <a:gd name="connsiteX4" fmla="*/ 40289 w 3723560"/>
              <a:gd name="connsiteY4" fmla="*/ 788971 h 1577696"/>
              <a:gd name="connsiteX0" fmla="*/ 41261 w 3724794"/>
              <a:gd name="connsiteY0" fmla="*/ 788971 h 1577604"/>
              <a:gd name="connsiteX1" fmla="*/ 1862040 w 3724794"/>
              <a:gd name="connsiteY1" fmla="*/ 792 h 1577604"/>
              <a:gd name="connsiteX2" fmla="*/ 3716478 w 3724794"/>
              <a:gd name="connsiteY2" fmla="*/ 923607 h 1577604"/>
              <a:gd name="connsiteX3" fmla="*/ 1862040 w 3724794"/>
              <a:gd name="connsiteY3" fmla="*/ 1577150 h 1577604"/>
              <a:gd name="connsiteX4" fmla="*/ 41261 w 3724794"/>
              <a:gd name="connsiteY4" fmla="*/ 788971 h 1577604"/>
              <a:gd name="connsiteX0" fmla="*/ 58861 w 3742394"/>
              <a:gd name="connsiteY0" fmla="*/ 788834 h 1577387"/>
              <a:gd name="connsiteX1" fmla="*/ 1879640 w 3742394"/>
              <a:gd name="connsiteY1" fmla="*/ 655 h 1577387"/>
              <a:gd name="connsiteX2" fmla="*/ 3734078 w 3742394"/>
              <a:gd name="connsiteY2" fmla="*/ 923470 h 1577387"/>
              <a:gd name="connsiteX3" fmla="*/ 1879640 w 3742394"/>
              <a:gd name="connsiteY3" fmla="*/ 1577013 h 1577387"/>
              <a:gd name="connsiteX4" fmla="*/ 58861 w 3742394"/>
              <a:gd name="connsiteY4" fmla="*/ 788834 h 1577387"/>
              <a:gd name="connsiteX0" fmla="*/ 49056 w 3732589"/>
              <a:gd name="connsiteY0" fmla="*/ 789580 h 1578581"/>
              <a:gd name="connsiteX1" fmla="*/ 1869835 w 3732589"/>
              <a:gd name="connsiteY1" fmla="*/ 1401 h 1578581"/>
              <a:gd name="connsiteX2" fmla="*/ 3724273 w 3732589"/>
              <a:gd name="connsiteY2" fmla="*/ 924216 h 1578581"/>
              <a:gd name="connsiteX3" fmla="*/ 1869835 w 3732589"/>
              <a:gd name="connsiteY3" fmla="*/ 1577759 h 1578581"/>
              <a:gd name="connsiteX4" fmla="*/ 49056 w 3732589"/>
              <a:gd name="connsiteY4" fmla="*/ 789580 h 1578581"/>
              <a:gd name="connsiteX0" fmla="*/ 38252 w 3721785"/>
              <a:gd name="connsiteY0" fmla="*/ 789019 h 1577681"/>
              <a:gd name="connsiteX1" fmla="*/ 1859031 w 3721785"/>
              <a:gd name="connsiteY1" fmla="*/ 840 h 1577681"/>
              <a:gd name="connsiteX2" fmla="*/ 3713469 w 3721785"/>
              <a:gd name="connsiteY2" fmla="*/ 923655 h 1577681"/>
              <a:gd name="connsiteX3" fmla="*/ 1859031 w 3721785"/>
              <a:gd name="connsiteY3" fmla="*/ 1577198 h 1577681"/>
              <a:gd name="connsiteX4" fmla="*/ 38252 w 3721785"/>
              <a:gd name="connsiteY4" fmla="*/ 789019 h 1577681"/>
              <a:gd name="connsiteX0" fmla="*/ 50657 w 3734190"/>
              <a:gd name="connsiteY0" fmla="*/ 788828 h 1577377"/>
              <a:gd name="connsiteX1" fmla="*/ 1871436 w 3734190"/>
              <a:gd name="connsiteY1" fmla="*/ 649 h 1577377"/>
              <a:gd name="connsiteX2" fmla="*/ 3725874 w 3734190"/>
              <a:gd name="connsiteY2" fmla="*/ 923464 h 1577377"/>
              <a:gd name="connsiteX3" fmla="*/ 1871436 w 3734190"/>
              <a:gd name="connsiteY3" fmla="*/ 1577007 h 1577377"/>
              <a:gd name="connsiteX4" fmla="*/ 50657 w 3734190"/>
              <a:gd name="connsiteY4" fmla="*/ 788828 h 1577377"/>
              <a:gd name="connsiteX0" fmla="*/ 53901 w 3737434"/>
              <a:gd name="connsiteY0" fmla="*/ 788866 h 1577438"/>
              <a:gd name="connsiteX1" fmla="*/ 1874680 w 3737434"/>
              <a:gd name="connsiteY1" fmla="*/ 687 h 1577438"/>
              <a:gd name="connsiteX2" fmla="*/ 3729118 w 3737434"/>
              <a:gd name="connsiteY2" fmla="*/ 923502 h 1577438"/>
              <a:gd name="connsiteX3" fmla="*/ 1874680 w 3737434"/>
              <a:gd name="connsiteY3" fmla="*/ 1577045 h 1577438"/>
              <a:gd name="connsiteX4" fmla="*/ 53901 w 3737434"/>
              <a:gd name="connsiteY4" fmla="*/ 788866 h 1577438"/>
              <a:gd name="connsiteX0" fmla="*/ 53901 w 3737434"/>
              <a:gd name="connsiteY0" fmla="*/ 823254 h 1611826"/>
              <a:gd name="connsiteX1" fmla="*/ 1874680 w 3737434"/>
              <a:gd name="connsiteY1" fmla="*/ 35075 h 1611826"/>
              <a:gd name="connsiteX2" fmla="*/ 3729118 w 3737434"/>
              <a:gd name="connsiteY2" fmla="*/ 957890 h 1611826"/>
              <a:gd name="connsiteX3" fmla="*/ 1874680 w 3737434"/>
              <a:gd name="connsiteY3" fmla="*/ 1611433 h 1611826"/>
              <a:gd name="connsiteX4" fmla="*/ 53901 w 3737434"/>
              <a:gd name="connsiteY4" fmla="*/ 823254 h 1611826"/>
              <a:gd name="connsiteX0" fmla="*/ 16919 w 3700452"/>
              <a:gd name="connsiteY0" fmla="*/ 823254 h 1611796"/>
              <a:gd name="connsiteX1" fmla="*/ 1837698 w 3700452"/>
              <a:gd name="connsiteY1" fmla="*/ 35075 h 1611796"/>
              <a:gd name="connsiteX2" fmla="*/ 3692136 w 3700452"/>
              <a:gd name="connsiteY2" fmla="*/ 957890 h 1611796"/>
              <a:gd name="connsiteX3" fmla="*/ 1837698 w 3700452"/>
              <a:gd name="connsiteY3" fmla="*/ 1611433 h 1611796"/>
              <a:gd name="connsiteX4" fmla="*/ 16919 w 3700452"/>
              <a:gd name="connsiteY4" fmla="*/ 823254 h 1611796"/>
              <a:gd name="connsiteX0" fmla="*/ 49055 w 3732588"/>
              <a:gd name="connsiteY0" fmla="*/ 823254 h 1611822"/>
              <a:gd name="connsiteX1" fmla="*/ 1869834 w 3732588"/>
              <a:gd name="connsiteY1" fmla="*/ 35075 h 1611822"/>
              <a:gd name="connsiteX2" fmla="*/ 3724272 w 3732588"/>
              <a:gd name="connsiteY2" fmla="*/ 957890 h 1611822"/>
              <a:gd name="connsiteX3" fmla="*/ 1869834 w 3732588"/>
              <a:gd name="connsiteY3" fmla="*/ 1611433 h 1611822"/>
              <a:gd name="connsiteX4" fmla="*/ 49055 w 3732588"/>
              <a:gd name="connsiteY4" fmla="*/ 823254 h 1611822"/>
              <a:gd name="connsiteX0" fmla="*/ 39749 w 3723282"/>
              <a:gd name="connsiteY0" fmla="*/ 823254 h 1611830"/>
              <a:gd name="connsiteX1" fmla="*/ 1860528 w 3723282"/>
              <a:gd name="connsiteY1" fmla="*/ 35075 h 1611830"/>
              <a:gd name="connsiteX2" fmla="*/ 3714966 w 3723282"/>
              <a:gd name="connsiteY2" fmla="*/ 957890 h 1611830"/>
              <a:gd name="connsiteX3" fmla="*/ 1860528 w 3723282"/>
              <a:gd name="connsiteY3" fmla="*/ 1611433 h 1611830"/>
              <a:gd name="connsiteX4" fmla="*/ 39749 w 3723282"/>
              <a:gd name="connsiteY4" fmla="*/ 823254 h 1611830"/>
              <a:gd name="connsiteX0" fmla="*/ 39749 w 3723282"/>
              <a:gd name="connsiteY0" fmla="*/ 796784 h 1585360"/>
              <a:gd name="connsiteX1" fmla="*/ 1860528 w 3723282"/>
              <a:gd name="connsiteY1" fmla="*/ 8605 h 1585360"/>
              <a:gd name="connsiteX2" fmla="*/ 3714966 w 3723282"/>
              <a:gd name="connsiteY2" fmla="*/ 931420 h 1585360"/>
              <a:gd name="connsiteX3" fmla="*/ 1860528 w 3723282"/>
              <a:gd name="connsiteY3" fmla="*/ 1584963 h 1585360"/>
              <a:gd name="connsiteX4" fmla="*/ 39749 w 3723282"/>
              <a:gd name="connsiteY4" fmla="*/ 796784 h 1585360"/>
              <a:gd name="connsiteX0" fmla="*/ 39749 w 3723282"/>
              <a:gd name="connsiteY0" fmla="*/ 796235 h 1584811"/>
              <a:gd name="connsiteX1" fmla="*/ 1860528 w 3723282"/>
              <a:gd name="connsiteY1" fmla="*/ 8056 h 1584811"/>
              <a:gd name="connsiteX2" fmla="*/ 3714966 w 3723282"/>
              <a:gd name="connsiteY2" fmla="*/ 930871 h 1584811"/>
              <a:gd name="connsiteX3" fmla="*/ 1860528 w 3723282"/>
              <a:gd name="connsiteY3" fmla="*/ 1584414 h 1584811"/>
              <a:gd name="connsiteX4" fmla="*/ 39749 w 3723282"/>
              <a:gd name="connsiteY4" fmla="*/ 796235 h 1584811"/>
              <a:gd name="connsiteX0" fmla="*/ 39749 w 3723282"/>
              <a:gd name="connsiteY0" fmla="*/ 796235 h 1584811"/>
              <a:gd name="connsiteX1" fmla="*/ 1860528 w 3723282"/>
              <a:gd name="connsiteY1" fmla="*/ 8056 h 1584811"/>
              <a:gd name="connsiteX2" fmla="*/ 3714966 w 3723282"/>
              <a:gd name="connsiteY2" fmla="*/ 930871 h 1584811"/>
              <a:gd name="connsiteX3" fmla="*/ 1860528 w 3723282"/>
              <a:gd name="connsiteY3" fmla="*/ 1584414 h 1584811"/>
              <a:gd name="connsiteX4" fmla="*/ 39749 w 3723282"/>
              <a:gd name="connsiteY4" fmla="*/ 796235 h 1584811"/>
              <a:gd name="connsiteX0" fmla="*/ 39749 w 3723282"/>
              <a:gd name="connsiteY0" fmla="*/ 789612 h 1578188"/>
              <a:gd name="connsiteX1" fmla="*/ 1860528 w 3723282"/>
              <a:gd name="connsiteY1" fmla="*/ 1433 h 1578188"/>
              <a:gd name="connsiteX2" fmla="*/ 3714966 w 3723282"/>
              <a:gd name="connsiteY2" fmla="*/ 924248 h 1578188"/>
              <a:gd name="connsiteX3" fmla="*/ 1860528 w 3723282"/>
              <a:gd name="connsiteY3" fmla="*/ 1577791 h 1578188"/>
              <a:gd name="connsiteX4" fmla="*/ 39749 w 3723282"/>
              <a:gd name="connsiteY4" fmla="*/ 789612 h 1578188"/>
              <a:gd name="connsiteX0" fmla="*/ 5 w 3683538"/>
              <a:gd name="connsiteY0" fmla="*/ 756078 h 1544636"/>
              <a:gd name="connsiteX1" fmla="*/ 1809564 w 3683538"/>
              <a:gd name="connsiteY1" fmla="*/ 1558 h 1544636"/>
              <a:gd name="connsiteX2" fmla="*/ 3675222 w 3683538"/>
              <a:gd name="connsiteY2" fmla="*/ 890714 h 1544636"/>
              <a:gd name="connsiteX3" fmla="*/ 1820784 w 3683538"/>
              <a:gd name="connsiteY3" fmla="*/ 1544257 h 1544636"/>
              <a:gd name="connsiteX4" fmla="*/ 5 w 3683538"/>
              <a:gd name="connsiteY4" fmla="*/ 756078 h 1544636"/>
              <a:gd name="connsiteX0" fmla="*/ 5 w 3683538"/>
              <a:gd name="connsiteY0" fmla="*/ 759240 h 1547798"/>
              <a:gd name="connsiteX1" fmla="*/ 1809564 w 3683538"/>
              <a:gd name="connsiteY1" fmla="*/ 4720 h 1547798"/>
              <a:gd name="connsiteX2" fmla="*/ 3675222 w 3683538"/>
              <a:gd name="connsiteY2" fmla="*/ 893876 h 1547798"/>
              <a:gd name="connsiteX3" fmla="*/ 1820784 w 3683538"/>
              <a:gd name="connsiteY3" fmla="*/ 1547419 h 1547798"/>
              <a:gd name="connsiteX4" fmla="*/ 5 w 3683538"/>
              <a:gd name="connsiteY4" fmla="*/ 759240 h 1547798"/>
              <a:gd name="connsiteX0" fmla="*/ 4 w 3683537"/>
              <a:gd name="connsiteY0" fmla="*/ 766998 h 1555556"/>
              <a:gd name="connsiteX1" fmla="*/ 1809563 w 3683537"/>
              <a:gd name="connsiteY1" fmla="*/ 12478 h 1555556"/>
              <a:gd name="connsiteX2" fmla="*/ 3675221 w 3683537"/>
              <a:gd name="connsiteY2" fmla="*/ 901634 h 1555556"/>
              <a:gd name="connsiteX3" fmla="*/ 1820783 w 3683537"/>
              <a:gd name="connsiteY3" fmla="*/ 1555177 h 1555556"/>
              <a:gd name="connsiteX4" fmla="*/ 4 w 3683537"/>
              <a:gd name="connsiteY4" fmla="*/ 766998 h 1555556"/>
              <a:gd name="connsiteX0" fmla="*/ 4 w 3683537"/>
              <a:gd name="connsiteY0" fmla="*/ 760907 h 1549465"/>
              <a:gd name="connsiteX1" fmla="*/ 1809563 w 3683537"/>
              <a:gd name="connsiteY1" fmla="*/ 6387 h 1549465"/>
              <a:gd name="connsiteX2" fmla="*/ 3675221 w 3683537"/>
              <a:gd name="connsiteY2" fmla="*/ 895543 h 1549465"/>
              <a:gd name="connsiteX3" fmla="*/ 1820783 w 3683537"/>
              <a:gd name="connsiteY3" fmla="*/ 1549086 h 1549465"/>
              <a:gd name="connsiteX4" fmla="*/ 4 w 3683537"/>
              <a:gd name="connsiteY4" fmla="*/ 760907 h 1549465"/>
              <a:gd name="connsiteX0" fmla="*/ 25144 w 3708677"/>
              <a:gd name="connsiteY0" fmla="*/ 761935 h 1550564"/>
              <a:gd name="connsiteX1" fmla="*/ 1834703 w 3708677"/>
              <a:gd name="connsiteY1" fmla="*/ 7415 h 1550564"/>
              <a:gd name="connsiteX2" fmla="*/ 3700361 w 3708677"/>
              <a:gd name="connsiteY2" fmla="*/ 896571 h 1550564"/>
              <a:gd name="connsiteX3" fmla="*/ 1845923 w 3708677"/>
              <a:gd name="connsiteY3" fmla="*/ 1550114 h 1550564"/>
              <a:gd name="connsiteX4" fmla="*/ 25144 w 3708677"/>
              <a:gd name="connsiteY4" fmla="*/ 761935 h 1550564"/>
              <a:gd name="connsiteX0" fmla="*/ 22526 w 3705056"/>
              <a:gd name="connsiteY0" fmla="*/ 761935 h 1554474"/>
              <a:gd name="connsiteX1" fmla="*/ 1832085 w 3705056"/>
              <a:gd name="connsiteY1" fmla="*/ 7415 h 1554474"/>
              <a:gd name="connsiteX2" fmla="*/ 3697743 w 3705056"/>
              <a:gd name="connsiteY2" fmla="*/ 896571 h 1554474"/>
              <a:gd name="connsiteX3" fmla="*/ 1843305 w 3705056"/>
              <a:gd name="connsiteY3" fmla="*/ 1550114 h 1554474"/>
              <a:gd name="connsiteX4" fmla="*/ 22526 w 3705056"/>
              <a:gd name="connsiteY4" fmla="*/ 761935 h 1554474"/>
              <a:gd name="connsiteX0" fmla="*/ 22526 w 3697743"/>
              <a:gd name="connsiteY0" fmla="*/ 761935 h 1554474"/>
              <a:gd name="connsiteX1" fmla="*/ 1832085 w 3697743"/>
              <a:gd name="connsiteY1" fmla="*/ 7415 h 1554474"/>
              <a:gd name="connsiteX2" fmla="*/ 3697743 w 3697743"/>
              <a:gd name="connsiteY2" fmla="*/ 896571 h 1554474"/>
              <a:gd name="connsiteX3" fmla="*/ 1843305 w 3697743"/>
              <a:gd name="connsiteY3" fmla="*/ 1550114 h 1554474"/>
              <a:gd name="connsiteX4" fmla="*/ 22526 w 3697743"/>
              <a:gd name="connsiteY4" fmla="*/ 761935 h 1554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7743" h="1554474">
                <a:moveTo>
                  <a:pt x="22526" y="761935"/>
                </a:moveTo>
                <a:cubicBezTo>
                  <a:pt x="200170" y="415061"/>
                  <a:pt x="854911" y="-65511"/>
                  <a:pt x="1832085" y="7415"/>
                </a:cubicBezTo>
                <a:cubicBezTo>
                  <a:pt x="2809259" y="80341"/>
                  <a:pt x="3484570" y="332247"/>
                  <a:pt x="3697743" y="896571"/>
                </a:cubicBezTo>
                <a:cubicBezTo>
                  <a:pt x="3669694" y="1157965"/>
                  <a:pt x="2943895" y="1494015"/>
                  <a:pt x="1843305" y="1550114"/>
                </a:cubicBezTo>
                <a:cubicBezTo>
                  <a:pt x="742715" y="1606213"/>
                  <a:pt x="-155118" y="1108809"/>
                  <a:pt x="22526" y="761935"/>
                </a:cubicBezTo>
                <a:close/>
              </a:path>
            </a:pathLst>
          </a:custGeom>
          <a:blipFill>
            <a:blip r:embed="rId3">
              <a:alphaModFix amt="84000"/>
              <a:extLst>
                <a:ext uri="{BEBA8EAE-BF5A-486C-A8C5-ECC9F3942E4B}">
                  <a14:imgProps xmlns:a14="http://schemas.microsoft.com/office/drawing/2010/main">
                    <a14:imgLayer r:embed="rId4">
                      <a14:imgEffect>
                        <a14:colorTemperature colorTemp="11200"/>
                      </a14:imgEffect>
                    </a14:imgLayer>
                  </a14:imgProps>
                </a:ext>
              </a:extLst>
            </a:blip>
            <a:stretch>
              <a:fillRect/>
            </a:stretch>
          </a:blip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Oval 4"/>
          <p:cNvSpPr/>
          <p:nvPr/>
        </p:nvSpPr>
        <p:spPr>
          <a:xfrm>
            <a:off x="5470358" y="1292391"/>
            <a:ext cx="3945684" cy="1728000"/>
          </a:xfrm>
          <a:custGeom>
            <a:avLst/>
            <a:gdLst>
              <a:gd name="connsiteX0" fmla="*/ 0 w 3641557"/>
              <a:gd name="connsiteY0" fmla="*/ 788179 h 1576358"/>
              <a:gd name="connsiteX1" fmla="*/ 1820779 w 3641557"/>
              <a:gd name="connsiteY1" fmla="*/ 0 h 1576358"/>
              <a:gd name="connsiteX2" fmla="*/ 3641558 w 3641557"/>
              <a:gd name="connsiteY2" fmla="*/ 788179 h 1576358"/>
              <a:gd name="connsiteX3" fmla="*/ 1820779 w 3641557"/>
              <a:gd name="connsiteY3" fmla="*/ 1576358 h 1576358"/>
              <a:gd name="connsiteX4" fmla="*/ 0 w 3641557"/>
              <a:gd name="connsiteY4" fmla="*/ 788179 h 1576358"/>
              <a:gd name="connsiteX0" fmla="*/ 0 w 3675217"/>
              <a:gd name="connsiteY0" fmla="*/ 789136 h 1578755"/>
              <a:gd name="connsiteX1" fmla="*/ 1820779 w 3675217"/>
              <a:gd name="connsiteY1" fmla="*/ 957 h 1578755"/>
              <a:gd name="connsiteX2" fmla="*/ 3675217 w 3675217"/>
              <a:gd name="connsiteY2" fmla="*/ 923772 h 1578755"/>
              <a:gd name="connsiteX3" fmla="*/ 1820779 w 3675217"/>
              <a:gd name="connsiteY3" fmla="*/ 1577315 h 1578755"/>
              <a:gd name="connsiteX4" fmla="*/ 0 w 3675217"/>
              <a:gd name="connsiteY4" fmla="*/ 789136 h 1578755"/>
              <a:gd name="connsiteX0" fmla="*/ 0 w 3675291"/>
              <a:gd name="connsiteY0" fmla="*/ 789136 h 1578755"/>
              <a:gd name="connsiteX1" fmla="*/ 1820779 w 3675291"/>
              <a:gd name="connsiteY1" fmla="*/ 957 h 1578755"/>
              <a:gd name="connsiteX2" fmla="*/ 3675217 w 3675291"/>
              <a:gd name="connsiteY2" fmla="*/ 923772 h 1578755"/>
              <a:gd name="connsiteX3" fmla="*/ 1820779 w 3675291"/>
              <a:gd name="connsiteY3" fmla="*/ 1577315 h 1578755"/>
              <a:gd name="connsiteX4" fmla="*/ 0 w 3675291"/>
              <a:gd name="connsiteY4" fmla="*/ 789136 h 1578755"/>
              <a:gd name="connsiteX0" fmla="*/ 0 w 3675291"/>
              <a:gd name="connsiteY0" fmla="*/ 789136 h 1578698"/>
              <a:gd name="connsiteX1" fmla="*/ 1820779 w 3675291"/>
              <a:gd name="connsiteY1" fmla="*/ 957 h 1578698"/>
              <a:gd name="connsiteX2" fmla="*/ 3675217 w 3675291"/>
              <a:gd name="connsiteY2" fmla="*/ 923772 h 1578698"/>
              <a:gd name="connsiteX3" fmla="*/ 1820779 w 3675291"/>
              <a:gd name="connsiteY3" fmla="*/ 1577315 h 1578698"/>
              <a:gd name="connsiteX4" fmla="*/ 0 w 3675291"/>
              <a:gd name="connsiteY4" fmla="*/ 789136 h 1578698"/>
              <a:gd name="connsiteX0" fmla="*/ 0 w 3680060"/>
              <a:gd name="connsiteY0" fmla="*/ 789136 h 1578261"/>
              <a:gd name="connsiteX1" fmla="*/ 1820779 w 3680060"/>
              <a:gd name="connsiteY1" fmla="*/ 957 h 1578261"/>
              <a:gd name="connsiteX2" fmla="*/ 3675217 w 3680060"/>
              <a:gd name="connsiteY2" fmla="*/ 923772 h 1578261"/>
              <a:gd name="connsiteX3" fmla="*/ 1820779 w 3680060"/>
              <a:gd name="connsiteY3" fmla="*/ 1577315 h 1578261"/>
              <a:gd name="connsiteX4" fmla="*/ 0 w 3680060"/>
              <a:gd name="connsiteY4" fmla="*/ 789136 h 1578261"/>
              <a:gd name="connsiteX0" fmla="*/ 0 w 3680042"/>
              <a:gd name="connsiteY0" fmla="*/ 789136 h 1583410"/>
              <a:gd name="connsiteX1" fmla="*/ 1820779 w 3680042"/>
              <a:gd name="connsiteY1" fmla="*/ 957 h 1583410"/>
              <a:gd name="connsiteX2" fmla="*/ 3675217 w 3680042"/>
              <a:gd name="connsiteY2" fmla="*/ 923772 h 1583410"/>
              <a:gd name="connsiteX3" fmla="*/ 1820779 w 3680042"/>
              <a:gd name="connsiteY3" fmla="*/ 1577315 h 1583410"/>
              <a:gd name="connsiteX4" fmla="*/ 0 w 3680042"/>
              <a:gd name="connsiteY4" fmla="*/ 789136 h 1583410"/>
              <a:gd name="connsiteX0" fmla="*/ 0 w 3683271"/>
              <a:gd name="connsiteY0" fmla="*/ 789136 h 1577861"/>
              <a:gd name="connsiteX1" fmla="*/ 1820779 w 3683271"/>
              <a:gd name="connsiteY1" fmla="*/ 957 h 1577861"/>
              <a:gd name="connsiteX2" fmla="*/ 3675217 w 3683271"/>
              <a:gd name="connsiteY2" fmla="*/ 923772 h 1577861"/>
              <a:gd name="connsiteX3" fmla="*/ 1820779 w 3683271"/>
              <a:gd name="connsiteY3" fmla="*/ 1577315 h 1577861"/>
              <a:gd name="connsiteX4" fmla="*/ 0 w 3683271"/>
              <a:gd name="connsiteY4" fmla="*/ 789136 h 1577861"/>
              <a:gd name="connsiteX0" fmla="*/ 24901 w 3708172"/>
              <a:gd name="connsiteY0" fmla="*/ 789086 h 1577811"/>
              <a:gd name="connsiteX1" fmla="*/ 1845680 w 3708172"/>
              <a:gd name="connsiteY1" fmla="*/ 907 h 1577811"/>
              <a:gd name="connsiteX2" fmla="*/ 3700118 w 3708172"/>
              <a:gd name="connsiteY2" fmla="*/ 923722 h 1577811"/>
              <a:gd name="connsiteX3" fmla="*/ 1845680 w 3708172"/>
              <a:gd name="connsiteY3" fmla="*/ 1577265 h 1577811"/>
              <a:gd name="connsiteX4" fmla="*/ 24901 w 3708172"/>
              <a:gd name="connsiteY4" fmla="*/ 789086 h 1577811"/>
              <a:gd name="connsiteX0" fmla="*/ 28871 w 3712142"/>
              <a:gd name="connsiteY0" fmla="*/ 789501 h 1578226"/>
              <a:gd name="connsiteX1" fmla="*/ 1849650 w 3712142"/>
              <a:gd name="connsiteY1" fmla="*/ 1322 h 1578226"/>
              <a:gd name="connsiteX2" fmla="*/ 3704088 w 3712142"/>
              <a:gd name="connsiteY2" fmla="*/ 924137 h 1578226"/>
              <a:gd name="connsiteX3" fmla="*/ 1849650 w 3712142"/>
              <a:gd name="connsiteY3" fmla="*/ 1577680 h 1578226"/>
              <a:gd name="connsiteX4" fmla="*/ 28871 w 3712142"/>
              <a:gd name="connsiteY4" fmla="*/ 789501 h 1578226"/>
              <a:gd name="connsiteX0" fmla="*/ 14234 w 3697505"/>
              <a:gd name="connsiteY0" fmla="*/ 789291 h 1578016"/>
              <a:gd name="connsiteX1" fmla="*/ 1835013 w 3697505"/>
              <a:gd name="connsiteY1" fmla="*/ 1112 h 1578016"/>
              <a:gd name="connsiteX2" fmla="*/ 3689451 w 3697505"/>
              <a:gd name="connsiteY2" fmla="*/ 923927 h 1578016"/>
              <a:gd name="connsiteX3" fmla="*/ 1835013 w 3697505"/>
              <a:gd name="connsiteY3" fmla="*/ 1577470 h 1578016"/>
              <a:gd name="connsiteX4" fmla="*/ 14234 w 3697505"/>
              <a:gd name="connsiteY4" fmla="*/ 789291 h 1578016"/>
              <a:gd name="connsiteX0" fmla="*/ 40289 w 3723560"/>
              <a:gd name="connsiteY0" fmla="*/ 788971 h 1577696"/>
              <a:gd name="connsiteX1" fmla="*/ 1861068 w 3723560"/>
              <a:gd name="connsiteY1" fmla="*/ 792 h 1577696"/>
              <a:gd name="connsiteX2" fmla="*/ 3715506 w 3723560"/>
              <a:gd name="connsiteY2" fmla="*/ 923607 h 1577696"/>
              <a:gd name="connsiteX3" fmla="*/ 1861068 w 3723560"/>
              <a:gd name="connsiteY3" fmla="*/ 1577150 h 1577696"/>
              <a:gd name="connsiteX4" fmla="*/ 40289 w 3723560"/>
              <a:gd name="connsiteY4" fmla="*/ 788971 h 1577696"/>
              <a:gd name="connsiteX0" fmla="*/ 41261 w 3724794"/>
              <a:gd name="connsiteY0" fmla="*/ 788971 h 1577604"/>
              <a:gd name="connsiteX1" fmla="*/ 1862040 w 3724794"/>
              <a:gd name="connsiteY1" fmla="*/ 792 h 1577604"/>
              <a:gd name="connsiteX2" fmla="*/ 3716478 w 3724794"/>
              <a:gd name="connsiteY2" fmla="*/ 923607 h 1577604"/>
              <a:gd name="connsiteX3" fmla="*/ 1862040 w 3724794"/>
              <a:gd name="connsiteY3" fmla="*/ 1577150 h 1577604"/>
              <a:gd name="connsiteX4" fmla="*/ 41261 w 3724794"/>
              <a:gd name="connsiteY4" fmla="*/ 788971 h 1577604"/>
              <a:gd name="connsiteX0" fmla="*/ 58861 w 3742394"/>
              <a:gd name="connsiteY0" fmla="*/ 788834 h 1577387"/>
              <a:gd name="connsiteX1" fmla="*/ 1879640 w 3742394"/>
              <a:gd name="connsiteY1" fmla="*/ 655 h 1577387"/>
              <a:gd name="connsiteX2" fmla="*/ 3734078 w 3742394"/>
              <a:gd name="connsiteY2" fmla="*/ 923470 h 1577387"/>
              <a:gd name="connsiteX3" fmla="*/ 1879640 w 3742394"/>
              <a:gd name="connsiteY3" fmla="*/ 1577013 h 1577387"/>
              <a:gd name="connsiteX4" fmla="*/ 58861 w 3742394"/>
              <a:gd name="connsiteY4" fmla="*/ 788834 h 1577387"/>
              <a:gd name="connsiteX0" fmla="*/ 49056 w 3732589"/>
              <a:gd name="connsiteY0" fmla="*/ 789580 h 1578581"/>
              <a:gd name="connsiteX1" fmla="*/ 1869835 w 3732589"/>
              <a:gd name="connsiteY1" fmla="*/ 1401 h 1578581"/>
              <a:gd name="connsiteX2" fmla="*/ 3724273 w 3732589"/>
              <a:gd name="connsiteY2" fmla="*/ 924216 h 1578581"/>
              <a:gd name="connsiteX3" fmla="*/ 1869835 w 3732589"/>
              <a:gd name="connsiteY3" fmla="*/ 1577759 h 1578581"/>
              <a:gd name="connsiteX4" fmla="*/ 49056 w 3732589"/>
              <a:gd name="connsiteY4" fmla="*/ 789580 h 1578581"/>
              <a:gd name="connsiteX0" fmla="*/ 38252 w 3721785"/>
              <a:gd name="connsiteY0" fmla="*/ 789019 h 1577681"/>
              <a:gd name="connsiteX1" fmla="*/ 1859031 w 3721785"/>
              <a:gd name="connsiteY1" fmla="*/ 840 h 1577681"/>
              <a:gd name="connsiteX2" fmla="*/ 3713469 w 3721785"/>
              <a:gd name="connsiteY2" fmla="*/ 923655 h 1577681"/>
              <a:gd name="connsiteX3" fmla="*/ 1859031 w 3721785"/>
              <a:gd name="connsiteY3" fmla="*/ 1577198 h 1577681"/>
              <a:gd name="connsiteX4" fmla="*/ 38252 w 3721785"/>
              <a:gd name="connsiteY4" fmla="*/ 789019 h 1577681"/>
              <a:gd name="connsiteX0" fmla="*/ 50657 w 3734190"/>
              <a:gd name="connsiteY0" fmla="*/ 788828 h 1577377"/>
              <a:gd name="connsiteX1" fmla="*/ 1871436 w 3734190"/>
              <a:gd name="connsiteY1" fmla="*/ 649 h 1577377"/>
              <a:gd name="connsiteX2" fmla="*/ 3725874 w 3734190"/>
              <a:gd name="connsiteY2" fmla="*/ 923464 h 1577377"/>
              <a:gd name="connsiteX3" fmla="*/ 1871436 w 3734190"/>
              <a:gd name="connsiteY3" fmla="*/ 1577007 h 1577377"/>
              <a:gd name="connsiteX4" fmla="*/ 50657 w 3734190"/>
              <a:gd name="connsiteY4" fmla="*/ 788828 h 1577377"/>
              <a:gd name="connsiteX0" fmla="*/ 53901 w 3737434"/>
              <a:gd name="connsiteY0" fmla="*/ 788866 h 1577438"/>
              <a:gd name="connsiteX1" fmla="*/ 1874680 w 3737434"/>
              <a:gd name="connsiteY1" fmla="*/ 687 h 1577438"/>
              <a:gd name="connsiteX2" fmla="*/ 3729118 w 3737434"/>
              <a:gd name="connsiteY2" fmla="*/ 923502 h 1577438"/>
              <a:gd name="connsiteX3" fmla="*/ 1874680 w 3737434"/>
              <a:gd name="connsiteY3" fmla="*/ 1577045 h 1577438"/>
              <a:gd name="connsiteX4" fmla="*/ 53901 w 3737434"/>
              <a:gd name="connsiteY4" fmla="*/ 788866 h 1577438"/>
              <a:gd name="connsiteX0" fmla="*/ 53901 w 3737434"/>
              <a:gd name="connsiteY0" fmla="*/ 823254 h 1611826"/>
              <a:gd name="connsiteX1" fmla="*/ 1874680 w 3737434"/>
              <a:gd name="connsiteY1" fmla="*/ 35075 h 1611826"/>
              <a:gd name="connsiteX2" fmla="*/ 3729118 w 3737434"/>
              <a:gd name="connsiteY2" fmla="*/ 957890 h 1611826"/>
              <a:gd name="connsiteX3" fmla="*/ 1874680 w 3737434"/>
              <a:gd name="connsiteY3" fmla="*/ 1611433 h 1611826"/>
              <a:gd name="connsiteX4" fmla="*/ 53901 w 3737434"/>
              <a:gd name="connsiteY4" fmla="*/ 823254 h 1611826"/>
              <a:gd name="connsiteX0" fmla="*/ 16919 w 3700452"/>
              <a:gd name="connsiteY0" fmla="*/ 823254 h 1611796"/>
              <a:gd name="connsiteX1" fmla="*/ 1837698 w 3700452"/>
              <a:gd name="connsiteY1" fmla="*/ 35075 h 1611796"/>
              <a:gd name="connsiteX2" fmla="*/ 3692136 w 3700452"/>
              <a:gd name="connsiteY2" fmla="*/ 957890 h 1611796"/>
              <a:gd name="connsiteX3" fmla="*/ 1837698 w 3700452"/>
              <a:gd name="connsiteY3" fmla="*/ 1611433 h 1611796"/>
              <a:gd name="connsiteX4" fmla="*/ 16919 w 3700452"/>
              <a:gd name="connsiteY4" fmla="*/ 823254 h 1611796"/>
              <a:gd name="connsiteX0" fmla="*/ 49055 w 3732588"/>
              <a:gd name="connsiteY0" fmla="*/ 823254 h 1611822"/>
              <a:gd name="connsiteX1" fmla="*/ 1869834 w 3732588"/>
              <a:gd name="connsiteY1" fmla="*/ 35075 h 1611822"/>
              <a:gd name="connsiteX2" fmla="*/ 3724272 w 3732588"/>
              <a:gd name="connsiteY2" fmla="*/ 957890 h 1611822"/>
              <a:gd name="connsiteX3" fmla="*/ 1869834 w 3732588"/>
              <a:gd name="connsiteY3" fmla="*/ 1611433 h 1611822"/>
              <a:gd name="connsiteX4" fmla="*/ 49055 w 3732588"/>
              <a:gd name="connsiteY4" fmla="*/ 823254 h 1611822"/>
              <a:gd name="connsiteX0" fmla="*/ 39749 w 3723282"/>
              <a:gd name="connsiteY0" fmla="*/ 823254 h 1611830"/>
              <a:gd name="connsiteX1" fmla="*/ 1860528 w 3723282"/>
              <a:gd name="connsiteY1" fmla="*/ 35075 h 1611830"/>
              <a:gd name="connsiteX2" fmla="*/ 3714966 w 3723282"/>
              <a:gd name="connsiteY2" fmla="*/ 957890 h 1611830"/>
              <a:gd name="connsiteX3" fmla="*/ 1860528 w 3723282"/>
              <a:gd name="connsiteY3" fmla="*/ 1611433 h 1611830"/>
              <a:gd name="connsiteX4" fmla="*/ 39749 w 3723282"/>
              <a:gd name="connsiteY4" fmla="*/ 823254 h 1611830"/>
              <a:gd name="connsiteX0" fmla="*/ 39749 w 3723282"/>
              <a:gd name="connsiteY0" fmla="*/ 796784 h 1585360"/>
              <a:gd name="connsiteX1" fmla="*/ 1860528 w 3723282"/>
              <a:gd name="connsiteY1" fmla="*/ 8605 h 1585360"/>
              <a:gd name="connsiteX2" fmla="*/ 3714966 w 3723282"/>
              <a:gd name="connsiteY2" fmla="*/ 931420 h 1585360"/>
              <a:gd name="connsiteX3" fmla="*/ 1860528 w 3723282"/>
              <a:gd name="connsiteY3" fmla="*/ 1584963 h 1585360"/>
              <a:gd name="connsiteX4" fmla="*/ 39749 w 3723282"/>
              <a:gd name="connsiteY4" fmla="*/ 796784 h 1585360"/>
              <a:gd name="connsiteX0" fmla="*/ 39749 w 3723282"/>
              <a:gd name="connsiteY0" fmla="*/ 796235 h 1584811"/>
              <a:gd name="connsiteX1" fmla="*/ 1860528 w 3723282"/>
              <a:gd name="connsiteY1" fmla="*/ 8056 h 1584811"/>
              <a:gd name="connsiteX2" fmla="*/ 3714966 w 3723282"/>
              <a:gd name="connsiteY2" fmla="*/ 930871 h 1584811"/>
              <a:gd name="connsiteX3" fmla="*/ 1860528 w 3723282"/>
              <a:gd name="connsiteY3" fmla="*/ 1584414 h 1584811"/>
              <a:gd name="connsiteX4" fmla="*/ 39749 w 3723282"/>
              <a:gd name="connsiteY4" fmla="*/ 796235 h 1584811"/>
              <a:gd name="connsiteX0" fmla="*/ 39749 w 3723282"/>
              <a:gd name="connsiteY0" fmla="*/ 796235 h 1584811"/>
              <a:gd name="connsiteX1" fmla="*/ 1860528 w 3723282"/>
              <a:gd name="connsiteY1" fmla="*/ 8056 h 1584811"/>
              <a:gd name="connsiteX2" fmla="*/ 3714966 w 3723282"/>
              <a:gd name="connsiteY2" fmla="*/ 930871 h 1584811"/>
              <a:gd name="connsiteX3" fmla="*/ 1860528 w 3723282"/>
              <a:gd name="connsiteY3" fmla="*/ 1584414 h 1584811"/>
              <a:gd name="connsiteX4" fmla="*/ 39749 w 3723282"/>
              <a:gd name="connsiteY4" fmla="*/ 796235 h 1584811"/>
              <a:gd name="connsiteX0" fmla="*/ 39749 w 3723282"/>
              <a:gd name="connsiteY0" fmla="*/ 789612 h 1578188"/>
              <a:gd name="connsiteX1" fmla="*/ 1860528 w 3723282"/>
              <a:gd name="connsiteY1" fmla="*/ 1433 h 1578188"/>
              <a:gd name="connsiteX2" fmla="*/ 3714966 w 3723282"/>
              <a:gd name="connsiteY2" fmla="*/ 924248 h 1578188"/>
              <a:gd name="connsiteX3" fmla="*/ 1860528 w 3723282"/>
              <a:gd name="connsiteY3" fmla="*/ 1577791 h 1578188"/>
              <a:gd name="connsiteX4" fmla="*/ 39749 w 3723282"/>
              <a:gd name="connsiteY4" fmla="*/ 789612 h 1578188"/>
              <a:gd name="connsiteX0" fmla="*/ 5 w 3683538"/>
              <a:gd name="connsiteY0" fmla="*/ 756078 h 1544636"/>
              <a:gd name="connsiteX1" fmla="*/ 1809564 w 3683538"/>
              <a:gd name="connsiteY1" fmla="*/ 1558 h 1544636"/>
              <a:gd name="connsiteX2" fmla="*/ 3675222 w 3683538"/>
              <a:gd name="connsiteY2" fmla="*/ 890714 h 1544636"/>
              <a:gd name="connsiteX3" fmla="*/ 1820784 w 3683538"/>
              <a:gd name="connsiteY3" fmla="*/ 1544257 h 1544636"/>
              <a:gd name="connsiteX4" fmla="*/ 5 w 3683538"/>
              <a:gd name="connsiteY4" fmla="*/ 756078 h 1544636"/>
              <a:gd name="connsiteX0" fmla="*/ 5 w 3683538"/>
              <a:gd name="connsiteY0" fmla="*/ 759240 h 1547798"/>
              <a:gd name="connsiteX1" fmla="*/ 1809564 w 3683538"/>
              <a:gd name="connsiteY1" fmla="*/ 4720 h 1547798"/>
              <a:gd name="connsiteX2" fmla="*/ 3675222 w 3683538"/>
              <a:gd name="connsiteY2" fmla="*/ 893876 h 1547798"/>
              <a:gd name="connsiteX3" fmla="*/ 1820784 w 3683538"/>
              <a:gd name="connsiteY3" fmla="*/ 1547419 h 1547798"/>
              <a:gd name="connsiteX4" fmla="*/ 5 w 3683538"/>
              <a:gd name="connsiteY4" fmla="*/ 759240 h 1547798"/>
              <a:gd name="connsiteX0" fmla="*/ 4 w 3683537"/>
              <a:gd name="connsiteY0" fmla="*/ 766998 h 1555556"/>
              <a:gd name="connsiteX1" fmla="*/ 1809563 w 3683537"/>
              <a:gd name="connsiteY1" fmla="*/ 12478 h 1555556"/>
              <a:gd name="connsiteX2" fmla="*/ 3675221 w 3683537"/>
              <a:gd name="connsiteY2" fmla="*/ 901634 h 1555556"/>
              <a:gd name="connsiteX3" fmla="*/ 1820783 w 3683537"/>
              <a:gd name="connsiteY3" fmla="*/ 1555177 h 1555556"/>
              <a:gd name="connsiteX4" fmla="*/ 4 w 3683537"/>
              <a:gd name="connsiteY4" fmla="*/ 766998 h 1555556"/>
              <a:gd name="connsiteX0" fmla="*/ 4 w 3683537"/>
              <a:gd name="connsiteY0" fmla="*/ 760907 h 1549465"/>
              <a:gd name="connsiteX1" fmla="*/ 1809563 w 3683537"/>
              <a:gd name="connsiteY1" fmla="*/ 6387 h 1549465"/>
              <a:gd name="connsiteX2" fmla="*/ 3675221 w 3683537"/>
              <a:gd name="connsiteY2" fmla="*/ 895543 h 1549465"/>
              <a:gd name="connsiteX3" fmla="*/ 1820783 w 3683537"/>
              <a:gd name="connsiteY3" fmla="*/ 1549086 h 1549465"/>
              <a:gd name="connsiteX4" fmla="*/ 4 w 3683537"/>
              <a:gd name="connsiteY4" fmla="*/ 760907 h 1549465"/>
              <a:gd name="connsiteX0" fmla="*/ 25144 w 3708677"/>
              <a:gd name="connsiteY0" fmla="*/ 761935 h 1550564"/>
              <a:gd name="connsiteX1" fmla="*/ 1834703 w 3708677"/>
              <a:gd name="connsiteY1" fmla="*/ 7415 h 1550564"/>
              <a:gd name="connsiteX2" fmla="*/ 3700361 w 3708677"/>
              <a:gd name="connsiteY2" fmla="*/ 896571 h 1550564"/>
              <a:gd name="connsiteX3" fmla="*/ 1845923 w 3708677"/>
              <a:gd name="connsiteY3" fmla="*/ 1550114 h 1550564"/>
              <a:gd name="connsiteX4" fmla="*/ 25144 w 3708677"/>
              <a:gd name="connsiteY4" fmla="*/ 761935 h 1550564"/>
              <a:gd name="connsiteX0" fmla="*/ 22526 w 3705056"/>
              <a:gd name="connsiteY0" fmla="*/ 761935 h 1554474"/>
              <a:gd name="connsiteX1" fmla="*/ 1832085 w 3705056"/>
              <a:gd name="connsiteY1" fmla="*/ 7415 h 1554474"/>
              <a:gd name="connsiteX2" fmla="*/ 3697743 w 3705056"/>
              <a:gd name="connsiteY2" fmla="*/ 896571 h 1554474"/>
              <a:gd name="connsiteX3" fmla="*/ 1843305 w 3705056"/>
              <a:gd name="connsiteY3" fmla="*/ 1550114 h 1554474"/>
              <a:gd name="connsiteX4" fmla="*/ 22526 w 3705056"/>
              <a:gd name="connsiteY4" fmla="*/ 761935 h 1554474"/>
              <a:gd name="connsiteX0" fmla="*/ 22526 w 3697743"/>
              <a:gd name="connsiteY0" fmla="*/ 761935 h 1554474"/>
              <a:gd name="connsiteX1" fmla="*/ 1832085 w 3697743"/>
              <a:gd name="connsiteY1" fmla="*/ 7415 h 1554474"/>
              <a:gd name="connsiteX2" fmla="*/ 3697743 w 3697743"/>
              <a:gd name="connsiteY2" fmla="*/ 896571 h 1554474"/>
              <a:gd name="connsiteX3" fmla="*/ 1843305 w 3697743"/>
              <a:gd name="connsiteY3" fmla="*/ 1550114 h 1554474"/>
              <a:gd name="connsiteX4" fmla="*/ 22526 w 3697743"/>
              <a:gd name="connsiteY4" fmla="*/ 761935 h 1554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7743" h="1554474">
                <a:moveTo>
                  <a:pt x="22526" y="761935"/>
                </a:moveTo>
                <a:cubicBezTo>
                  <a:pt x="200170" y="415061"/>
                  <a:pt x="854911" y="-65511"/>
                  <a:pt x="1832085" y="7415"/>
                </a:cubicBezTo>
                <a:cubicBezTo>
                  <a:pt x="2809259" y="80341"/>
                  <a:pt x="3484570" y="332247"/>
                  <a:pt x="3697743" y="896571"/>
                </a:cubicBezTo>
                <a:cubicBezTo>
                  <a:pt x="3669694" y="1157965"/>
                  <a:pt x="2943895" y="1494015"/>
                  <a:pt x="1843305" y="1550114"/>
                </a:cubicBezTo>
                <a:cubicBezTo>
                  <a:pt x="742715" y="1606213"/>
                  <a:pt x="-155118" y="1108809"/>
                  <a:pt x="22526" y="761935"/>
                </a:cubicBezTo>
                <a:close/>
              </a:path>
            </a:pathLst>
          </a:custGeom>
          <a:gradFill>
            <a:gsLst>
              <a:gs pos="0">
                <a:schemeClr val="accent1">
                  <a:lumMod val="5000"/>
                  <a:lumOff val="95000"/>
                  <a:alpha val="0"/>
                </a:schemeClr>
              </a:gs>
              <a:gs pos="83000">
                <a:schemeClr val="tx1">
                  <a:lumMod val="50000"/>
                  <a:lumOff val="50000"/>
                </a:schemeClr>
              </a:gs>
            </a:gsLst>
            <a:path path="circle">
              <a:fillToRect l="50000" t="50000" r="50000" b="50000"/>
            </a:path>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7" name="Image 6">
            <a:extLst>
              <a:ext uri="{FF2B5EF4-FFF2-40B4-BE49-F238E27FC236}">
                <a16:creationId xmlns:a16="http://schemas.microsoft.com/office/drawing/2014/main" id="{288C7769-0ED8-C34B-9837-15B9DA3F2AB4}"/>
              </a:ext>
            </a:extLst>
          </p:cNvPr>
          <p:cNvPicPr>
            <a:picLocks noChangeAspect="1"/>
          </p:cNvPicPr>
          <p:nvPr/>
        </p:nvPicPr>
        <p:blipFill>
          <a:blip r:embed="rId5"/>
          <a:stretch>
            <a:fillRect/>
          </a:stretch>
        </p:blipFill>
        <p:spPr>
          <a:xfrm>
            <a:off x="6461761" y="1459226"/>
            <a:ext cx="1913754" cy="1371523"/>
          </a:xfrm>
          <a:prstGeom prst="ellipse">
            <a:avLst/>
          </a:prstGeom>
          <a:ln>
            <a:noFill/>
          </a:ln>
          <a:effectLst>
            <a:softEdge rad="112500"/>
          </a:effectLst>
        </p:spPr>
      </p:pic>
      <p:sp>
        <p:nvSpPr>
          <p:cNvPr id="9" name="Title 3">
            <a:extLst>
              <a:ext uri="{FF2B5EF4-FFF2-40B4-BE49-F238E27FC236}">
                <a16:creationId xmlns:a16="http://schemas.microsoft.com/office/drawing/2014/main" id="{FA9CB4B5-FA23-174D-B177-9B3C460CDA21}"/>
              </a:ext>
            </a:extLst>
          </p:cNvPr>
          <p:cNvSpPr>
            <a:spLocks noGrp="1"/>
          </p:cNvSpPr>
          <p:nvPr/>
        </p:nvSpPr>
        <p:spPr>
          <a:xfrm>
            <a:off x="-111760" y="0"/>
            <a:ext cx="12303760" cy="7103844"/>
          </a:xfrm>
          <a:prstGeom prst="rect">
            <a:avLst/>
          </a:prstGeom>
          <a:noFill/>
          <a:effectLst>
            <a:glow rad="127000">
              <a:schemeClr val="accent1"/>
            </a:glo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9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en-US" sz="9600" b="1" dirty="0">
                <a:solidFill>
                  <a:srgbClr val="002060"/>
                </a:solidFill>
                <a:effectLst>
                  <a:outerShdw blurRad="38100" dist="38100" dir="2700000" algn="tl">
                    <a:srgbClr val="000000">
                      <a:alpha val="43137"/>
                    </a:srgbClr>
                  </a:outerShdw>
                </a:effectLst>
                <a:latin typeface="Algerian" panose="04020705040A02060702" pitchFamily="82" charset="0"/>
                <a:cs typeface="APPLE CHANCERY" panose="03020702040506060504" pitchFamily="66" charset="-79"/>
              </a:rPr>
              <a:t>FONCIEREMENT VOTRE</a:t>
            </a:r>
          </a:p>
        </p:txBody>
      </p:sp>
      <p:sp>
        <p:nvSpPr>
          <p:cNvPr id="3" name="Rectangle 2">
            <a:extLst>
              <a:ext uri="{FF2B5EF4-FFF2-40B4-BE49-F238E27FC236}">
                <a16:creationId xmlns:a16="http://schemas.microsoft.com/office/drawing/2014/main" id="{21E15FC2-BD8C-E348-8BA7-D7C71CC69FC4}"/>
              </a:ext>
            </a:extLst>
          </p:cNvPr>
          <p:cNvSpPr/>
          <p:nvPr/>
        </p:nvSpPr>
        <p:spPr>
          <a:xfrm>
            <a:off x="10764409" y="6461774"/>
            <a:ext cx="1484894" cy="461665"/>
          </a:xfrm>
          <a:prstGeom prst="rect">
            <a:avLst/>
          </a:prstGeom>
        </p:spPr>
        <p:txBody>
          <a:bodyPr wrap="none">
            <a:spAutoFit/>
          </a:bodyPr>
          <a:lstStyle/>
          <a:p>
            <a:r>
              <a:rPr lang="fr-CH" sz="2400" i="1" dirty="0">
                <a:solidFill>
                  <a:schemeClr val="bg1"/>
                </a:solidFill>
              </a:rPr>
              <a:t>PROCASEF</a:t>
            </a:r>
            <a:endParaRPr lang="fr-FR" sz="2400" i="1" dirty="0"/>
          </a:p>
        </p:txBody>
      </p:sp>
    </p:spTree>
    <p:extLst>
      <p:ext uri="{BB962C8B-B14F-4D97-AF65-F5344CB8AC3E}">
        <p14:creationId xmlns:p14="http://schemas.microsoft.com/office/powerpoint/2010/main" val="2435366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0B8F8DD-F619-43D2-9B47-F22D0800F393}"/>
              </a:ext>
            </a:extLst>
          </p:cNvPr>
          <p:cNvSpPr txBox="1">
            <a:spLocks/>
          </p:cNvSpPr>
          <p:nvPr/>
        </p:nvSpPr>
        <p:spPr>
          <a:xfrm>
            <a:off x="1502228" y="244928"/>
            <a:ext cx="8714015" cy="865787"/>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just">
              <a:spcAft>
                <a:spcPts val="600"/>
              </a:spcAft>
            </a:pPr>
            <a:r>
              <a:rPr lang="fr-FR" sz="3200" b="1" dirty="0">
                <a:solidFill>
                  <a:schemeClr val="tx1"/>
                </a:solidFill>
                <a:latin typeface="Times New Roman" panose="02020603050405020304" pitchFamily="18" charset="0"/>
                <a:cs typeface="Times New Roman" panose="02020603050405020304" pitchFamily="18" charset="0"/>
              </a:rPr>
              <a:t>Unité de Coordination et de formulation du projet </a:t>
            </a:r>
          </a:p>
        </p:txBody>
      </p:sp>
      <p:sp>
        <p:nvSpPr>
          <p:cNvPr id="9" name="ZoneTexte 8">
            <a:extLst>
              <a:ext uri="{FF2B5EF4-FFF2-40B4-BE49-F238E27FC236}">
                <a16:creationId xmlns:a16="http://schemas.microsoft.com/office/drawing/2014/main" id="{7EEA8BE7-6508-4013-A33B-FC11FB5FAAD1}"/>
              </a:ext>
            </a:extLst>
          </p:cNvPr>
          <p:cNvSpPr txBox="1"/>
          <p:nvPr/>
        </p:nvSpPr>
        <p:spPr>
          <a:xfrm>
            <a:off x="170472" y="1213906"/>
            <a:ext cx="11851055" cy="4430187"/>
          </a:xfrm>
          <a:prstGeom prst="rect">
            <a:avLst/>
          </a:prstGeom>
          <a:solidFill>
            <a:srgbClr val="FFFF99"/>
          </a:solidFill>
          <a:ln>
            <a:solidFill>
              <a:srgbClr val="FFFF99"/>
            </a:solidFill>
          </a:ln>
        </p:spPr>
        <p:txBody>
          <a:bodyPr wrap="square">
            <a:spAutoFit/>
          </a:bodyPr>
          <a:lstStyle/>
          <a:p>
            <a:pPr marL="78105" marR="6985" indent="-66040">
              <a:lnSpc>
                <a:spcPct val="132100"/>
              </a:lnSpc>
              <a:spcBef>
                <a:spcPts val="100"/>
              </a:spcBef>
            </a:pPr>
            <a:r>
              <a:rPr lang="fr-FR" sz="2400" spc="-5" dirty="0">
                <a:solidFill>
                  <a:srgbClr val="404040"/>
                </a:solidFill>
                <a:latin typeface="Times New Roman" panose="02020603050405020304" pitchFamily="18" charset="0"/>
                <a:cs typeface="Times New Roman" panose="02020603050405020304" pitchFamily="18" charset="0"/>
              </a:rPr>
              <a:t>L</a:t>
            </a:r>
            <a:r>
              <a:rPr lang="fr-FR" sz="2400" b="0" spc="-5" dirty="0">
                <a:solidFill>
                  <a:srgbClr val="404040"/>
                </a:solidFill>
                <a:latin typeface="Times New Roman" panose="02020603050405020304" pitchFamily="18" charset="0"/>
                <a:cs typeface="Times New Roman" panose="02020603050405020304" pitchFamily="18" charset="0"/>
              </a:rPr>
              <a:t>e gouvernement </a:t>
            </a:r>
            <a:r>
              <a:rPr lang="fr-FR" sz="2400" b="0" spc="-10" dirty="0">
                <a:solidFill>
                  <a:srgbClr val="404040"/>
                </a:solidFill>
                <a:latin typeface="Times New Roman" panose="02020603050405020304" pitchFamily="18" charset="0"/>
                <a:cs typeface="Times New Roman" panose="02020603050405020304" pitchFamily="18" charset="0"/>
              </a:rPr>
              <a:t>du </a:t>
            </a:r>
            <a:r>
              <a:rPr lang="fr-FR" sz="2400" b="0" dirty="0">
                <a:solidFill>
                  <a:srgbClr val="404040"/>
                </a:solidFill>
                <a:latin typeface="Times New Roman" panose="02020603050405020304" pitchFamily="18" charset="0"/>
                <a:cs typeface="Times New Roman" panose="02020603050405020304" pitchFamily="18" charset="0"/>
              </a:rPr>
              <a:t>Sénégal </a:t>
            </a:r>
            <a:r>
              <a:rPr lang="fr-FR" sz="2400" b="0" spc="-5" dirty="0">
                <a:solidFill>
                  <a:srgbClr val="404040"/>
                </a:solidFill>
                <a:latin typeface="Times New Roman" panose="02020603050405020304" pitchFamily="18" charset="0"/>
                <a:cs typeface="Times New Roman" panose="02020603050405020304" pitchFamily="18" charset="0"/>
              </a:rPr>
              <a:t>à travers le  </a:t>
            </a:r>
            <a:r>
              <a:rPr lang="fr-FR" sz="2400" b="0" dirty="0">
                <a:solidFill>
                  <a:srgbClr val="404040"/>
                </a:solidFill>
                <a:latin typeface="Times New Roman" panose="02020603050405020304" pitchFamily="18" charset="0"/>
                <a:cs typeface="Times New Roman" panose="02020603050405020304" pitchFamily="18" charset="0"/>
              </a:rPr>
              <a:t>ministère </a:t>
            </a:r>
            <a:r>
              <a:rPr lang="fr-FR" sz="2400" b="0" spc="5" dirty="0">
                <a:solidFill>
                  <a:srgbClr val="404040"/>
                </a:solidFill>
                <a:latin typeface="Times New Roman" panose="02020603050405020304" pitchFamily="18" charset="0"/>
                <a:cs typeface="Times New Roman" panose="02020603050405020304" pitchFamily="18" charset="0"/>
              </a:rPr>
              <a:t>en </a:t>
            </a:r>
            <a:r>
              <a:rPr lang="fr-FR" sz="2400" b="0" spc="-10" dirty="0">
                <a:solidFill>
                  <a:srgbClr val="404040"/>
                </a:solidFill>
                <a:latin typeface="Times New Roman" panose="02020603050405020304" pitchFamily="18" charset="0"/>
                <a:cs typeface="Times New Roman" panose="02020603050405020304" pitchFamily="18" charset="0"/>
              </a:rPr>
              <a:t>charge </a:t>
            </a:r>
            <a:r>
              <a:rPr lang="fr-FR" sz="2400" b="0" dirty="0">
                <a:solidFill>
                  <a:srgbClr val="404040"/>
                </a:solidFill>
                <a:latin typeface="Times New Roman" panose="02020603050405020304" pitchFamily="18" charset="0"/>
                <a:cs typeface="Times New Roman" panose="02020603050405020304" pitchFamily="18" charset="0"/>
              </a:rPr>
              <a:t>des finances </a:t>
            </a:r>
            <a:r>
              <a:rPr lang="fr-FR" sz="2400" b="0" spc="-5" dirty="0">
                <a:solidFill>
                  <a:srgbClr val="404040"/>
                </a:solidFill>
                <a:latin typeface="Times New Roman" panose="02020603050405020304" pitchFamily="18" charset="0"/>
                <a:cs typeface="Times New Roman" panose="02020603050405020304" pitchFamily="18" charset="0"/>
              </a:rPr>
              <a:t>a sollicité </a:t>
            </a:r>
            <a:r>
              <a:rPr lang="fr-FR" sz="2400" b="0" spc="5" dirty="0">
                <a:solidFill>
                  <a:srgbClr val="404040"/>
                </a:solidFill>
                <a:latin typeface="Times New Roman" panose="02020603050405020304" pitchFamily="18" charset="0"/>
                <a:cs typeface="Times New Roman" panose="02020603050405020304" pitchFamily="18" charset="0"/>
              </a:rPr>
              <a:t>et </a:t>
            </a:r>
            <a:r>
              <a:rPr lang="fr-FR" sz="2400" b="0" spc="-5" dirty="0">
                <a:solidFill>
                  <a:srgbClr val="404040"/>
                </a:solidFill>
                <a:latin typeface="Times New Roman" panose="02020603050405020304" pitchFamily="18" charset="0"/>
                <a:cs typeface="Times New Roman" panose="02020603050405020304" pitchFamily="18" charset="0"/>
              </a:rPr>
              <a:t>obtenu de la</a:t>
            </a:r>
            <a:r>
              <a:rPr lang="fr-FR" sz="2400" b="0" spc="55" dirty="0">
                <a:solidFill>
                  <a:srgbClr val="404040"/>
                </a:solidFill>
                <a:latin typeface="Times New Roman" panose="02020603050405020304" pitchFamily="18" charset="0"/>
                <a:cs typeface="Times New Roman" panose="02020603050405020304" pitchFamily="18" charset="0"/>
              </a:rPr>
              <a:t> </a:t>
            </a:r>
            <a:r>
              <a:rPr lang="fr-FR" sz="2400" b="0" spc="-5" dirty="0">
                <a:solidFill>
                  <a:srgbClr val="404040"/>
                </a:solidFill>
                <a:latin typeface="Times New Roman" panose="02020603050405020304" pitchFamily="18" charset="0"/>
                <a:cs typeface="Times New Roman" panose="02020603050405020304" pitchFamily="18" charset="0"/>
              </a:rPr>
              <a:t>Banque</a:t>
            </a:r>
            <a:endParaRPr lang="fr-FR" sz="2400" dirty="0">
              <a:latin typeface="Times New Roman" panose="02020603050405020304" pitchFamily="18" charset="0"/>
              <a:cs typeface="Times New Roman" panose="02020603050405020304" pitchFamily="18" charset="0"/>
            </a:endParaRPr>
          </a:p>
          <a:p>
            <a:pPr marL="78105" marR="5080">
              <a:lnSpc>
                <a:spcPct val="132100"/>
              </a:lnSpc>
              <a:spcBef>
                <a:spcPts val="5"/>
              </a:spcBef>
              <a:tabLst>
                <a:tab pos="1461770" algn="l"/>
              </a:tabLst>
            </a:pPr>
            <a:r>
              <a:rPr lang="fr-FR" sz="2400" b="0" spc="-5" dirty="0">
                <a:solidFill>
                  <a:srgbClr val="404040"/>
                </a:solidFill>
                <a:latin typeface="Times New Roman" panose="02020603050405020304" pitchFamily="18" charset="0"/>
                <a:cs typeface="Times New Roman" panose="02020603050405020304" pitchFamily="18" charset="0"/>
              </a:rPr>
              <a:t>mondiale, </a:t>
            </a:r>
            <a:r>
              <a:rPr lang="fr-FR" sz="2400" b="0" spc="-10" dirty="0">
                <a:solidFill>
                  <a:srgbClr val="404040"/>
                </a:solidFill>
                <a:latin typeface="Times New Roman" panose="02020603050405020304" pitchFamily="18" charset="0"/>
                <a:cs typeface="Times New Roman" panose="02020603050405020304" pitchFamily="18" charset="0"/>
              </a:rPr>
              <a:t>un </a:t>
            </a:r>
            <a:r>
              <a:rPr lang="fr-FR" sz="2400" b="0" spc="-5" dirty="0">
                <a:solidFill>
                  <a:srgbClr val="404040"/>
                </a:solidFill>
                <a:latin typeface="Times New Roman" panose="02020603050405020304" pitchFamily="18" charset="0"/>
                <a:cs typeface="Times New Roman" panose="02020603050405020304" pitchFamily="18" charset="0"/>
              </a:rPr>
              <a:t>fonds </a:t>
            </a:r>
            <a:r>
              <a:rPr lang="fr-FR" sz="2400" b="0" spc="-10" dirty="0">
                <a:solidFill>
                  <a:srgbClr val="404040"/>
                </a:solidFill>
                <a:latin typeface="Times New Roman" panose="02020603050405020304" pitchFamily="18" charset="0"/>
                <a:cs typeface="Times New Roman" panose="02020603050405020304" pitchFamily="18" charset="0"/>
              </a:rPr>
              <a:t>d’avance pour un </a:t>
            </a:r>
            <a:r>
              <a:rPr lang="fr-FR" sz="2400" b="0" spc="-5" dirty="0">
                <a:solidFill>
                  <a:srgbClr val="404040"/>
                </a:solidFill>
                <a:latin typeface="Times New Roman" panose="02020603050405020304" pitchFamily="18" charset="0"/>
                <a:cs typeface="Times New Roman" panose="02020603050405020304" pitchFamily="18" charset="0"/>
              </a:rPr>
              <a:t>montant </a:t>
            </a:r>
            <a:r>
              <a:rPr lang="fr-FR" sz="2400" b="0" spc="5" dirty="0">
                <a:solidFill>
                  <a:srgbClr val="404040"/>
                </a:solidFill>
                <a:latin typeface="Times New Roman" panose="02020603050405020304" pitchFamily="18" charset="0"/>
                <a:cs typeface="Times New Roman" panose="02020603050405020304" pitchFamily="18" charset="0"/>
              </a:rPr>
              <a:t>en </a:t>
            </a:r>
            <a:r>
              <a:rPr lang="fr-FR" sz="2400" b="0" spc="-5" dirty="0">
                <a:solidFill>
                  <a:srgbClr val="404040"/>
                </a:solidFill>
                <a:latin typeface="Times New Roman" panose="02020603050405020304" pitchFamily="18" charset="0"/>
                <a:cs typeface="Times New Roman" panose="02020603050405020304" pitchFamily="18" charset="0"/>
              </a:rPr>
              <a:t>USD </a:t>
            </a:r>
            <a:r>
              <a:rPr lang="fr-FR" sz="2400" b="0" spc="-10" dirty="0">
                <a:solidFill>
                  <a:srgbClr val="404040"/>
                </a:solidFill>
                <a:latin typeface="Times New Roman" panose="02020603050405020304" pitchFamily="18" charset="0"/>
                <a:cs typeface="Times New Roman" panose="02020603050405020304" pitchFamily="18" charset="0"/>
              </a:rPr>
              <a:t>de 2,5 </a:t>
            </a:r>
            <a:r>
              <a:rPr lang="fr-FR" sz="2400" b="0" spc="-5" dirty="0">
                <a:solidFill>
                  <a:srgbClr val="404040"/>
                </a:solidFill>
                <a:latin typeface="Times New Roman" panose="02020603050405020304" pitchFamily="18" charset="0"/>
                <a:cs typeface="Times New Roman" panose="02020603050405020304" pitchFamily="18" charset="0"/>
              </a:rPr>
              <a:t>millions, pour appuyer la préparation et la formulation </a:t>
            </a:r>
            <a:r>
              <a:rPr lang="fr-FR" sz="2400" b="0" spc="-10" dirty="0">
                <a:solidFill>
                  <a:srgbClr val="404040"/>
                </a:solidFill>
                <a:latin typeface="Times New Roman" panose="02020603050405020304" pitchFamily="18" charset="0"/>
                <a:cs typeface="Times New Roman" panose="02020603050405020304" pitchFamily="18" charset="0"/>
              </a:rPr>
              <a:t>du PROCASEF.</a:t>
            </a:r>
            <a:endParaRPr lang="fr-FR" sz="2400" spc="-5" dirty="0">
              <a:solidFill>
                <a:srgbClr val="404040"/>
              </a:solidFill>
              <a:latin typeface="Times New Roman" panose="02020603050405020304" pitchFamily="18" charset="0"/>
              <a:cs typeface="Times New Roman" panose="02020603050405020304" pitchFamily="18" charset="0"/>
            </a:endParaRPr>
          </a:p>
          <a:p>
            <a:pPr marL="78105" marR="5080">
              <a:lnSpc>
                <a:spcPct val="132100"/>
              </a:lnSpc>
              <a:spcBef>
                <a:spcPts val="5"/>
              </a:spcBef>
              <a:tabLst>
                <a:tab pos="1461770" algn="l"/>
              </a:tabLst>
            </a:pPr>
            <a:r>
              <a:rPr lang="fr-FR" sz="2400" b="0" spc="-10" dirty="0">
                <a:solidFill>
                  <a:srgbClr val="404040"/>
                </a:solidFill>
                <a:latin typeface="Times New Roman" panose="02020603050405020304" pitchFamily="18" charset="0"/>
                <a:cs typeface="Times New Roman" panose="02020603050405020304" pitchFamily="18" charset="0"/>
              </a:rPr>
              <a:t>IL  </a:t>
            </a:r>
            <a:r>
              <a:rPr lang="fr-FR" sz="2400" b="0" dirty="0">
                <a:solidFill>
                  <a:srgbClr val="404040"/>
                </a:solidFill>
                <a:latin typeface="Times New Roman" panose="02020603050405020304" pitchFamily="18" charset="0"/>
                <a:cs typeface="Times New Roman" panose="02020603050405020304" pitchFamily="18" charset="0"/>
              </a:rPr>
              <a:t>sera </a:t>
            </a:r>
            <a:r>
              <a:rPr lang="fr-FR" sz="2400" b="0" spc="-5" dirty="0">
                <a:solidFill>
                  <a:srgbClr val="404040"/>
                </a:solidFill>
                <a:latin typeface="Times New Roman" panose="02020603050405020304" pitchFamily="18" charset="0"/>
                <a:cs typeface="Times New Roman" panose="02020603050405020304" pitchFamily="18" charset="0"/>
              </a:rPr>
              <a:t>mis </a:t>
            </a:r>
            <a:r>
              <a:rPr lang="fr-FR" sz="2400" b="0" spc="10" dirty="0">
                <a:solidFill>
                  <a:srgbClr val="404040"/>
                </a:solidFill>
                <a:latin typeface="Times New Roman" panose="02020603050405020304" pitchFamily="18" charset="0"/>
                <a:cs typeface="Times New Roman" panose="02020603050405020304" pitchFamily="18" charset="0"/>
              </a:rPr>
              <a:t>en </a:t>
            </a:r>
            <a:r>
              <a:rPr lang="fr-FR" sz="2400" b="0" spc="-5" dirty="0">
                <a:solidFill>
                  <a:srgbClr val="404040"/>
                </a:solidFill>
                <a:latin typeface="Times New Roman" panose="02020603050405020304" pitchFamily="18" charset="0"/>
                <a:cs typeface="Times New Roman" panose="02020603050405020304" pitchFamily="18" charset="0"/>
              </a:rPr>
              <a:t>œuvre </a:t>
            </a:r>
            <a:r>
              <a:rPr lang="fr-FR" sz="2400" b="0" spc="-10" dirty="0">
                <a:solidFill>
                  <a:srgbClr val="404040"/>
                </a:solidFill>
                <a:latin typeface="Times New Roman" panose="02020603050405020304" pitchFamily="18" charset="0"/>
                <a:cs typeface="Times New Roman" panose="02020603050405020304" pitchFamily="18" charset="0"/>
              </a:rPr>
              <a:t>par </a:t>
            </a:r>
            <a:r>
              <a:rPr lang="fr-FR" sz="2400" b="0" spc="-5" dirty="0">
                <a:solidFill>
                  <a:srgbClr val="404040"/>
                </a:solidFill>
                <a:latin typeface="Times New Roman" panose="02020603050405020304" pitchFamily="18" charset="0"/>
                <a:cs typeface="Times New Roman" panose="02020603050405020304" pitchFamily="18" charset="0"/>
              </a:rPr>
              <a:t>l’unité </a:t>
            </a:r>
            <a:r>
              <a:rPr lang="fr-FR" sz="2400" b="0" spc="-15" dirty="0">
                <a:solidFill>
                  <a:srgbClr val="404040"/>
                </a:solidFill>
                <a:latin typeface="Times New Roman" panose="02020603050405020304" pitchFamily="18" charset="0"/>
                <a:cs typeface="Times New Roman" panose="02020603050405020304" pitchFamily="18" charset="0"/>
              </a:rPr>
              <a:t>de  </a:t>
            </a:r>
            <a:r>
              <a:rPr lang="fr-FR" sz="2400" b="0" spc="-5" dirty="0">
                <a:solidFill>
                  <a:srgbClr val="404040"/>
                </a:solidFill>
                <a:latin typeface="Times New Roman" panose="02020603050405020304" pitchFamily="18" charset="0"/>
                <a:cs typeface="Times New Roman" panose="02020603050405020304" pitchFamily="18" charset="0"/>
              </a:rPr>
              <a:t>coordination </a:t>
            </a:r>
            <a:r>
              <a:rPr lang="fr-FR" sz="2400" b="0" spc="5" dirty="0">
                <a:solidFill>
                  <a:srgbClr val="404040"/>
                </a:solidFill>
                <a:latin typeface="Times New Roman" panose="02020603050405020304" pitchFamily="18" charset="0"/>
                <a:cs typeface="Times New Roman" panose="02020603050405020304" pitchFamily="18" charset="0"/>
              </a:rPr>
              <a:t>et </a:t>
            </a:r>
            <a:r>
              <a:rPr lang="fr-FR" sz="2400" b="0" spc="-5" dirty="0">
                <a:solidFill>
                  <a:srgbClr val="404040"/>
                </a:solidFill>
                <a:latin typeface="Times New Roman" panose="02020603050405020304" pitchFamily="18" charset="0"/>
                <a:cs typeface="Times New Roman" panose="02020603050405020304" pitchFamily="18" charset="0"/>
              </a:rPr>
              <a:t>de formulation du projet </a:t>
            </a:r>
            <a:r>
              <a:rPr lang="en-CA" sz="2400" b="1" spc="-5" dirty="0">
                <a:latin typeface="Times New Roman" panose="02020603050405020304" pitchFamily="18" charset="0"/>
                <a:cs typeface="Times New Roman" panose="02020603050405020304" pitchFamily="18" charset="0"/>
              </a:rPr>
              <a:t>(UCF/PROCASEF/P172422)</a:t>
            </a:r>
            <a:endParaRPr lang="en-CA" sz="2400" dirty="0">
              <a:latin typeface="Times New Roman" panose="02020603050405020304" pitchFamily="18" charset="0"/>
              <a:cs typeface="Times New Roman" panose="02020603050405020304" pitchFamily="18" charset="0"/>
            </a:endParaRPr>
          </a:p>
          <a:p>
            <a:pPr marL="78105" marR="5080">
              <a:lnSpc>
                <a:spcPct val="132100"/>
              </a:lnSpc>
              <a:spcBef>
                <a:spcPts val="5"/>
              </a:spcBef>
              <a:tabLst>
                <a:tab pos="1461770" algn="l"/>
              </a:tabLst>
            </a:pPr>
            <a:r>
              <a:rPr lang="fr-FR" sz="2400" b="0" spc="-10" dirty="0">
                <a:solidFill>
                  <a:srgbClr val="404040"/>
                </a:solidFill>
                <a:latin typeface="Times New Roman" panose="02020603050405020304" pitchFamily="18" charset="0"/>
                <a:cs typeface="Times New Roman" panose="02020603050405020304" pitchFamily="18" charset="0"/>
              </a:rPr>
              <a:t>crée par arrêté ministériel en date 03/01/2020.</a:t>
            </a:r>
          </a:p>
          <a:p>
            <a:pPr marL="78105" marR="5080">
              <a:lnSpc>
                <a:spcPct val="132100"/>
              </a:lnSpc>
              <a:spcBef>
                <a:spcPts val="5"/>
              </a:spcBef>
              <a:tabLst>
                <a:tab pos="1461770" algn="l"/>
              </a:tabLst>
            </a:pPr>
            <a:r>
              <a:rPr lang="fr-FR" sz="2400" b="0" spc="-10" dirty="0">
                <a:solidFill>
                  <a:srgbClr val="404040"/>
                </a:solidFill>
                <a:latin typeface="Times New Roman" panose="02020603050405020304" pitchFamily="18" charset="0"/>
                <a:cs typeface="Times New Roman" panose="02020603050405020304" pitchFamily="18" charset="0"/>
              </a:rPr>
              <a:t>Elle </a:t>
            </a:r>
            <a:r>
              <a:rPr lang="fr-FR" sz="2400" b="0" spc="-5" dirty="0">
                <a:solidFill>
                  <a:srgbClr val="404040"/>
                </a:solidFill>
                <a:latin typeface="Times New Roman" panose="02020603050405020304" pitchFamily="18" charset="0"/>
                <a:cs typeface="Times New Roman" panose="02020603050405020304" pitchFamily="18" charset="0"/>
              </a:rPr>
              <a:t>a </a:t>
            </a:r>
            <a:r>
              <a:rPr lang="fr-FR" sz="2400" b="0" spc="-10" dirty="0">
                <a:solidFill>
                  <a:srgbClr val="404040"/>
                </a:solidFill>
                <a:latin typeface="Times New Roman" panose="02020603050405020304" pitchFamily="18" charset="0"/>
                <a:cs typeface="Times New Roman" panose="02020603050405020304" pitchFamily="18" charset="0"/>
              </a:rPr>
              <a:t>pour </a:t>
            </a:r>
            <a:r>
              <a:rPr lang="fr-FR" sz="2400" b="0" spc="-5" dirty="0">
                <a:solidFill>
                  <a:srgbClr val="404040"/>
                </a:solidFill>
                <a:latin typeface="Times New Roman" panose="02020603050405020304" pitchFamily="18" charset="0"/>
                <a:cs typeface="Times New Roman" panose="02020603050405020304" pitchFamily="18" charset="0"/>
              </a:rPr>
              <a:t>mission, </a:t>
            </a:r>
            <a:r>
              <a:rPr lang="fr-FR" sz="2400" b="0" spc="-10" dirty="0">
                <a:solidFill>
                  <a:srgbClr val="404040"/>
                </a:solidFill>
                <a:latin typeface="Times New Roman" panose="02020603050405020304" pitchFamily="18" charset="0"/>
                <a:cs typeface="Times New Roman" panose="02020603050405020304" pitchFamily="18" charset="0"/>
              </a:rPr>
              <a:t>de </a:t>
            </a:r>
            <a:r>
              <a:rPr lang="fr-FR" sz="2400" b="0" dirty="0">
                <a:solidFill>
                  <a:srgbClr val="404040"/>
                </a:solidFill>
                <a:latin typeface="Times New Roman" panose="02020603050405020304" pitchFamily="18" charset="0"/>
                <a:cs typeface="Times New Roman" panose="02020603050405020304" pitchFamily="18" charset="0"/>
              </a:rPr>
              <a:t>mener </a:t>
            </a:r>
            <a:r>
              <a:rPr lang="fr-FR" sz="2400" b="0" spc="-10" dirty="0">
                <a:solidFill>
                  <a:srgbClr val="404040"/>
                </a:solidFill>
                <a:latin typeface="Times New Roman" panose="02020603050405020304" pitchFamily="18" charset="0"/>
                <a:cs typeface="Times New Roman" panose="02020603050405020304" pitchFamily="18" charset="0"/>
              </a:rPr>
              <a:t>pour le </a:t>
            </a:r>
            <a:r>
              <a:rPr lang="fr-FR" sz="2400" b="0" spc="-5" dirty="0">
                <a:solidFill>
                  <a:srgbClr val="404040"/>
                </a:solidFill>
                <a:latin typeface="Times New Roman" panose="02020603050405020304" pitchFamily="18" charset="0"/>
                <a:cs typeface="Times New Roman" panose="02020603050405020304" pitchFamily="18" charset="0"/>
              </a:rPr>
              <a:t>compte </a:t>
            </a:r>
            <a:r>
              <a:rPr lang="fr-FR" sz="2400" b="0" dirty="0">
                <a:solidFill>
                  <a:srgbClr val="404040"/>
                </a:solidFill>
                <a:latin typeface="Times New Roman" panose="02020603050405020304" pitchFamily="18" charset="0"/>
                <a:cs typeface="Times New Roman" panose="02020603050405020304" pitchFamily="18" charset="0"/>
              </a:rPr>
              <a:t>de </a:t>
            </a:r>
            <a:r>
              <a:rPr lang="fr-FR" sz="2400" b="0" spc="-5" dirty="0">
                <a:solidFill>
                  <a:srgbClr val="404040"/>
                </a:solidFill>
                <a:latin typeface="Times New Roman" panose="02020603050405020304" pitchFamily="18" charset="0"/>
                <a:cs typeface="Times New Roman" panose="02020603050405020304" pitchFamily="18" charset="0"/>
              </a:rPr>
              <a:t>l'Etat, </a:t>
            </a:r>
            <a:r>
              <a:rPr lang="fr-FR" sz="2400" b="0" spc="5" dirty="0">
                <a:solidFill>
                  <a:srgbClr val="404040"/>
                </a:solidFill>
                <a:latin typeface="Times New Roman" panose="02020603050405020304" pitchFamily="18" charset="0"/>
                <a:cs typeface="Times New Roman" panose="02020603050405020304" pitchFamily="18" charset="0"/>
              </a:rPr>
              <a:t>en </a:t>
            </a:r>
            <a:r>
              <a:rPr lang="fr-FR" sz="2400" b="0" spc="-5" dirty="0">
                <a:solidFill>
                  <a:srgbClr val="404040"/>
                </a:solidFill>
                <a:latin typeface="Times New Roman" panose="02020603050405020304" pitchFamily="18" charset="0"/>
                <a:cs typeface="Times New Roman" panose="02020603050405020304" pitchFamily="18" charset="0"/>
              </a:rPr>
              <a:t>relation  avec les </a:t>
            </a:r>
            <a:r>
              <a:rPr lang="fr-FR" sz="2400" b="0" dirty="0">
                <a:solidFill>
                  <a:srgbClr val="404040"/>
                </a:solidFill>
                <a:latin typeface="Times New Roman" panose="02020603050405020304" pitchFamily="18" charset="0"/>
                <a:cs typeface="Times New Roman" panose="02020603050405020304" pitchFamily="18" charset="0"/>
              </a:rPr>
              <a:t>services techniques, l’ AMS, la société civile , </a:t>
            </a:r>
            <a:r>
              <a:rPr lang="fr-FR" sz="2400" b="0" spc="-5" dirty="0">
                <a:solidFill>
                  <a:srgbClr val="404040"/>
                </a:solidFill>
                <a:latin typeface="Times New Roman" panose="02020603050405020304" pitchFamily="18" charset="0"/>
                <a:cs typeface="Times New Roman" panose="02020603050405020304" pitchFamily="18" charset="0"/>
              </a:rPr>
              <a:t>les négociations avec les </a:t>
            </a:r>
            <a:r>
              <a:rPr lang="fr-FR" sz="2400" b="0" spc="-10" dirty="0">
                <a:solidFill>
                  <a:srgbClr val="404040"/>
                </a:solidFill>
                <a:latin typeface="Times New Roman" panose="02020603050405020304" pitchFamily="18" charset="0"/>
                <a:cs typeface="Times New Roman" panose="02020603050405020304" pitchFamily="18" charset="0"/>
              </a:rPr>
              <a:t>Bailleurs </a:t>
            </a:r>
            <a:r>
              <a:rPr lang="fr-FR" sz="2400" b="0" spc="-15" dirty="0">
                <a:solidFill>
                  <a:srgbClr val="404040"/>
                </a:solidFill>
                <a:latin typeface="Times New Roman" panose="02020603050405020304" pitchFamily="18" charset="0"/>
                <a:cs typeface="Times New Roman" panose="02020603050405020304" pitchFamily="18" charset="0"/>
              </a:rPr>
              <a:t>de </a:t>
            </a:r>
            <a:r>
              <a:rPr lang="fr-FR" sz="2400" b="0" spc="-5" dirty="0">
                <a:solidFill>
                  <a:srgbClr val="404040"/>
                </a:solidFill>
                <a:latin typeface="Times New Roman" panose="02020603050405020304" pitchFamily="18" charset="0"/>
                <a:cs typeface="Times New Roman" panose="02020603050405020304" pitchFamily="18" charset="0"/>
              </a:rPr>
              <a:t>Fonds (la BM)</a:t>
            </a: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10612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A32EEA0-E6B5-AF43-82D0-6784D0A2B1DC}"/>
              </a:ext>
            </a:extLst>
          </p:cNvPr>
          <p:cNvSpPr/>
          <p:nvPr/>
        </p:nvSpPr>
        <p:spPr>
          <a:xfrm>
            <a:off x="-1860329" y="83554"/>
            <a:ext cx="14977238" cy="3920557"/>
          </a:xfrm>
          <a:prstGeom prst="rect">
            <a:avLst/>
          </a:prstGeom>
          <a:noFill/>
        </p:spPr>
      </p:sp>
      <p:grpSp>
        <p:nvGrpSpPr>
          <p:cNvPr id="97" name="Groupe 96">
            <a:extLst>
              <a:ext uri="{FF2B5EF4-FFF2-40B4-BE49-F238E27FC236}">
                <a16:creationId xmlns:a16="http://schemas.microsoft.com/office/drawing/2014/main" id="{88BD84C9-9E8E-8145-8654-5D6BA8C01E06}"/>
              </a:ext>
            </a:extLst>
          </p:cNvPr>
          <p:cNvGrpSpPr/>
          <p:nvPr/>
        </p:nvGrpSpPr>
        <p:grpSpPr>
          <a:xfrm>
            <a:off x="265366" y="85455"/>
            <a:ext cx="11638459" cy="6707782"/>
            <a:chOff x="196786" y="85455"/>
            <a:chExt cx="11638459" cy="6707782"/>
          </a:xfrm>
        </p:grpSpPr>
        <p:sp>
          <p:nvSpPr>
            <p:cNvPr id="9" name="Forme libre 8">
              <a:extLst>
                <a:ext uri="{FF2B5EF4-FFF2-40B4-BE49-F238E27FC236}">
                  <a16:creationId xmlns:a16="http://schemas.microsoft.com/office/drawing/2014/main" id="{9E1C94DD-4351-F144-AD77-D151A5B98BA8}"/>
                </a:ext>
              </a:extLst>
            </p:cNvPr>
            <p:cNvSpPr/>
            <p:nvPr/>
          </p:nvSpPr>
          <p:spPr>
            <a:xfrm>
              <a:off x="8290228" y="3133747"/>
              <a:ext cx="637713" cy="240711"/>
            </a:xfrm>
            <a:custGeom>
              <a:avLst/>
              <a:gdLst/>
              <a:ahLst/>
              <a:cxnLst/>
              <a:rect l="0" t="0" r="0" b="0"/>
              <a:pathLst>
                <a:path>
                  <a:moveTo>
                    <a:pt x="0" y="0"/>
                  </a:moveTo>
                  <a:lnTo>
                    <a:pt x="0" y="164037"/>
                  </a:lnTo>
                  <a:lnTo>
                    <a:pt x="637713" y="164037"/>
                  </a:lnTo>
                  <a:lnTo>
                    <a:pt x="637713" y="240711"/>
                  </a:lnTo>
                </a:path>
              </a:pathLst>
            </a:custGeom>
            <a:noFill/>
            <a:ln>
              <a:solidFill>
                <a:schemeClr val="accent1"/>
              </a:solidFill>
            </a:ln>
            <a:scene3d>
              <a:camera prst="orthographicFront">
                <a:rot lat="0" lon="0" rev="0"/>
              </a:camera>
              <a:lightRig rig="contrasting" dir="t">
                <a:rot lat="0" lon="0" rev="1200000"/>
              </a:lightRig>
            </a:scene3d>
            <a:sp3d z="-110000"/>
          </p:spPr>
          <p:style>
            <a:lnRef idx="2">
              <a:scrgbClr r="0" g="0" b="0"/>
            </a:lnRef>
            <a:fillRef idx="0">
              <a:scrgbClr r="0" g="0" b="0"/>
            </a:fillRef>
            <a:effectRef idx="0">
              <a:schemeClr val="accent6">
                <a:tint val="50000"/>
                <a:hueOff val="0"/>
                <a:satOff val="0"/>
                <a:lumOff val="0"/>
                <a:alphaOff val="0"/>
              </a:schemeClr>
            </a:effectRef>
            <a:fontRef idx="minor">
              <a:schemeClr val="tx1">
                <a:hueOff val="0"/>
                <a:satOff val="0"/>
                <a:lumOff val="0"/>
                <a:alphaOff val="0"/>
              </a:schemeClr>
            </a:fontRef>
          </p:style>
        </p:sp>
        <p:sp>
          <p:nvSpPr>
            <p:cNvPr id="10" name="Forme libre 9">
              <a:extLst>
                <a:ext uri="{FF2B5EF4-FFF2-40B4-BE49-F238E27FC236}">
                  <a16:creationId xmlns:a16="http://schemas.microsoft.com/office/drawing/2014/main" id="{C4C3ABC0-FD11-204B-AED7-515369F9939F}"/>
                </a:ext>
              </a:extLst>
            </p:cNvPr>
            <p:cNvSpPr/>
            <p:nvPr/>
          </p:nvSpPr>
          <p:spPr>
            <a:xfrm>
              <a:off x="7652515" y="3133747"/>
              <a:ext cx="637713" cy="240711"/>
            </a:xfrm>
            <a:custGeom>
              <a:avLst/>
              <a:gdLst/>
              <a:ahLst/>
              <a:cxnLst/>
              <a:rect l="0" t="0" r="0" b="0"/>
              <a:pathLst>
                <a:path>
                  <a:moveTo>
                    <a:pt x="637713" y="0"/>
                  </a:moveTo>
                  <a:lnTo>
                    <a:pt x="637713" y="164037"/>
                  </a:lnTo>
                  <a:lnTo>
                    <a:pt x="0" y="164037"/>
                  </a:lnTo>
                  <a:lnTo>
                    <a:pt x="0" y="240711"/>
                  </a:lnTo>
                </a:path>
              </a:pathLst>
            </a:custGeom>
            <a:noFill/>
            <a:ln>
              <a:solidFill>
                <a:schemeClr val="accent1"/>
              </a:solidFill>
            </a:ln>
            <a:scene3d>
              <a:camera prst="orthographicFront">
                <a:rot lat="0" lon="0" rev="0"/>
              </a:camera>
              <a:lightRig rig="contrasting" dir="t">
                <a:rot lat="0" lon="0" rev="1200000"/>
              </a:lightRig>
            </a:scene3d>
            <a:sp3d z="-110000"/>
          </p:spPr>
          <p:style>
            <a:lnRef idx="2">
              <a:scrgbClr r="0" g="0" b="0"/>
            </a:lnRef>
            <a:fillRef idx="0">
              <a:scrgbClr r="0" g="0" b="0"/>
            </a:fillRef>
            <a:effectRef idx="0">
              <a:schemeClr val="accent6">
                <a:tint val="50000"/>
                <a:hueOff val="0"/>
                <a:satOff val="0"/>
                <a:lumOff val="0"/>
                <a:alphaOff val="0"/>
              </a:schemeClr>
            </a:effectRef>
            <a:fontRef idx="minor">
              <a:schemeClr val="tx1">
                <a:hueOff val="0"/>
                <a:satOff val="0"/>
                <a:lumOff val="0"/>
                <a:alphaOff val="0"/>
              </a:schemeClr>
            </a:fontRef>
          </p:style>
        </p:sp>
        <p:sp>
          <p:nvSpPr>
            <p:cNvPr id="11" name="Forme libre 10">
              <a:extLst>
                <a:ext uri="{FF2B5EF4-FFF2-40B4-BE49-F238E27FC236}">
                  <a16:creationId xmlns:a16="http://schemas.microsoft.com/office/drawing/2014/main" id="{01F78628-66E1-A447-B146-35FBFECA5D1C}"/>
                </a:ext>
              </a:extLst>
            </p:cNvPr>
            <p:cNvSpPr/>
            <p:nvPr/>
          </p:nvSpPr>
          <p:spPr>
            <a:xfrm>
              <a:off x="8190023" y="2377646"/>
              <a:ext cx="91440" cy="230536"/>
            </a:xfrm>
            <a:custGeom>
              <a:avLst/>
              <a:gdLst/>
              <a:ahLst/>
              <a:cxnLst/>
              <a:rect l="0" t="0" r="0" b="0"/>
              <a:pathLst>
                <a:path>
                  <a:moveTo>
                    <a:pt x="45720" y="0"/>
                  </a:moveTo>
                  <a:lnTo>
                    <a:pt x="45720" y="153862"/>
                  </a:lnTo>
                  <a:lnTo>
                    <a:pt x="100204" y="153862"/>
                  </a:lnTo>
                  <a:lnTo>
                    <a:pt x="100204" y="230536"/>
                  </a:lnTo>
                </a:path>
              </a:pathLst>
            </a:custGeom>
            <a:noFill/>
            <a:ln>
              <a:solidFill>
                <a:schemeClr val="accent1"/>
              </a:solidFill>
            </a:ln>
            <a:scene3d>
              <a:camera prst="orthographicFront">
                <a:rot lat="0" lon="0" rev="0"/>
              </a:camera>
              <a:lightRig rig="contrasting" dir="t">
                <a:rot lat="0" lon="0" rev="1200000"/>
              </a:lightRig>
            </a:scene3d>
            <a:sp3d z="-110000"/>
          </p:spPr>
          <p:style>
            <a:lnRef idx="2">
              <a:scrgbClr r="0" g="0" b="0"/>
            </a:lnRef>
            <a:fillRef idx="0">
              <a:scrgbClr r="0" g="0" b="0"/>
            </a:fillRef>
            <a:effectRef idx="0">
              <a:schemeClr val="accent6">
                <a:tint val="50000"/>
                <a:hueOff val="0"/>
                <a:satOff val="0"/>
                <a:lumOff val="0"/>
                <a:alphaOff val="0"/>
              </a:schemeClr>
            </a:effectRef>
            <a:fontRef idx="minor">
              <a:schemeClr val="tx1">
                <a:hueOff val="0"/>
                <a:satOff val="0"/>
                <a:lumOff val="0"/>
                <a:alphaOff val="0"/>
              </a:schemeClr>
            </a:fontRef>
          </p:style>
        </p:sp>
        <p:sp>
          <p:nvSpPr>
            <p:cNvPr id="12" name="Forme libre 11">
              <a:extLst>
                <a:ext uri="{FF2B5EF4-FFF2-40B4-BE49-F238E27FC236}">
                  <a16:creationId xmlns:a16="http://schemas.microsoft.com/office/drawing/2014/main" id="{E87D9EAE-33AC-C04A-9D5B-2FD04047BDA1}"/>
                </a:ext>
              </a:extLst>
            </p:cNvPr>
            <p:cNvSpPr/>
            <p:nvPr/>
          </p:nvSpPr>
          <p:spPr>
            <a:xfrm>
              <a:off x="5661904" y="1401010"/>
              <a:ext cx="2573838" cy="223667"/>
            </a:xfrm>
            <a:custGeom>
              <a:avLst/>
              <a:gdLst/>
              <a:ahLst/>
              <a:cxnLst/>
              <a:rect l="0" t="0" r="0" b="0"/>
              <a:pathLst>
                <a:path>
                  <a:moveTo>
                    <a:pt x="0" y="0"/>
                  </a:moveTo>
                  <a:lnTo>
                    <a:pt x="0" y="146993"/>
                  </a:lnTo>
                  <a:lnTo>
                    <a:pt x="2573838" y="146993"/>
                  </a:lnTo>
                  <a:lnTo>
                    <a:pt x="2573838" y="223667"/>
                  </a:lnTo>
                </a:path>
              </a:pathLst>
            </a:custGeom>
            <a:noFill/>
            <a:ln>
              <a:solidFill>
                <a:schemeClr val="accent6"/>
              </a:solidFill>
            </a:ln>
            <a:scene3d>
              <a:camera prst="orthographicFront">
                <a:rot lat="0" lon="0" rev="0"/>
              </a:camera>
              <a:lightRig rig="contrasting" dir="t">
                <a:rot lat="0" lon="0" rev="1200000"/>
              </a:lightRig>
            </a:scene3d>
            <a:sp3d z="-110000"/>
          </p:spPr>
          <p:style>
            <a:lnRef idx="2">
              <a:scrgbClr r="0" g="0" b="0"/>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sp>
        <p:sp>
          <p:nvSpPr>
            <p:cNvPr id="13" name="Forme libre 12">
              <a:extLst>
                <a:ext uri="{FF2B5EF4-FFF2-40B4-BE49-F238E27FC236}">
                  <a16:creationId xmlns:a16="http://schemas.microsoft.com/office/drawing/2014/main" id="{F07A9C3D-AB80-B14D-B234-1958B5850D26}"/>
                </a:ext>
              </a:extLst>
            </p:cNvPr>
            <p:cNvSpPr/>
            <p:nvPr/>
          </p:nvSpPr>
          <p:spPr>
            <a:xfrm>
              <a:off x="3772057" y="3160966"/>
              <a:ext cx="1913140" cy="240711"/>
            </a:xfrm>
            <a:custGeom>
              <a:avLst/>
              <a:gdLst/>
              <a:ahLst/>
              <a:cxnLst/>
              <a:rect l="0" t="0" r="0" b="0"/>
              <a:pathLst>
                <a:path>
                  <a:moveTo>
                    <a:pt x="0" y="0"/>
                  </a:moveTo>
                  <a:lnTo>
                    <a:pt x="0" y="164037"/>
                  </a:lnTo>
                  <a:lnTo>
                    <a:pt x="1913140" y="164037"/>
                  </a:lnTo>
                  <a:lnTo>
                    <a:pt x="1913140" y="240711"/>
                  </a:lnTo>
                </a:path>
              </a:pathLst>
            </a:custGeom>
            <a:noFill/>
            <a:scene3d>
              <a:camera prst="orthographicFront">
                <a:rot lat="0" lon="0" rev="0"/>
              </a:camera>
              <a:lightRig rig="contrasting" dir="t">
                <a:rot lat="0" lon="0" rev="1200000"/>
              </a:lightRig>
            </a:scene3d>
            <a:sp3d z="-110000"/>
          </p:spPr>
          <p:style>
            <a:lnRef idx="2">
              <a:schemeClr val="accent2">
                <a:hueOff val="0"/>
                <a:satOff val="0"/>
                <a:lumOff val="0"/>
                <a:alphaOff val="0"/>
              </a:schemeClr>
            </a:lnRef>
            <a:fillRef idx="0">
              <a:scrgbClr r="0" g="0" b="0"/>
            </a:fillRef>
            <a:effectRef idx="0">
              <a:schemeClr val="accent6">
                <a:tint val="50000"/>
                <a:hueOff val="0"/>
                <a:satOff val="0"/>
                <a:lumOff val="0"/>
                <a:alphaOff val="0"/>
              </a:schemeClr>
            </a:effectRef>
            <a:fontRef idx="minor">
              <a:schemeClr val="tx1">
                <a:hueOff val="0"/>
                <a:satOff val="0"/>
                <a:lumOff val="0"/>
                <a:alphaOff val="0"/>
              </a:schemeClr>
            </a:fontRef>
          </p:style>
        </p:sp>
        <p:sp>
          <p:nvSpPr>
            <p:cNvPr id="14" name="Forme libre 13">
              <a:extLst>
                <a:ext uri="{FF2B5EF4-FFF2-40B4-BE49-F238E27FC236}">
                  <a16:creationId xmlns:a16="http://schemas.microsoft.com/office/drawing/2014/main" id="{8DE733B8-F521-2848-A12B-0E56B9617FFD}"/>
                </a:ext>
              </a:extLst>
            </p:cNvPr>
            <p:cNvSpPr/>
            <p:nvPr/>
          </p:nvSpPr>
          <p:spPr>
            <a:xfrm>
              <a:off x="3772057" y="3160966"/>
              <a:ext cx="637473" cy="240711"/>
            </a:xfrm>
            <a:custGeom>
              <a:avLst/>
              <a:gdLst/>
              <a:ahLst/>
              <a:cxnLst/>
              <a:rect l="0" t="0" r="0" b="0"/>
              <a:pathLst>
                <a:path>
                  <a:moveTo>
                    <a:pt x="0" y="0"/>
                  </a:moveTo>
                  <a:lnTo>
                    <a:pt x="0" y="164037"/>
                  </a:lnTo>
                  <a:lnTo>
                    <a:pt x="637473" y="164037"/>
                  </a:lnTo>
                  <a:lnTo>
                    <a:pt x="637473" y="240711"/>
                  </a:lnTo>
                </a:path>
              </a:pathLst>
            </a:custGeom>
            <a:noFill/>
            <a:scene3d>
              <a:camera prst="orthographicFront">
                <a:rot lat="0" lon="0" rev="0"/>
              </a:camera>
              <a:lightRig rig="contrasting" dir="t">
                <a:rot lat="0" lon="0" rev="1200000"/>
              </a:lightRig>
            </a:scene3d>
            <a:sp3d z="-110000"/>
          </p:spPr>
          <p:style>
            <a:lnRef idx="2">
              <a:schemeClr val="accent2">
                <a:hueOff val="0"/>
                <a:satOff val="0"/>
                <a:lumOff val="0"/>
                <a:alphaOff val="0"/>
              </a:schemeClr>
            </a:lnRef>
            <a:fillRef idx="0">
              <a:scrgbClr r="0" g="0" b="0"/>
            </a:fillRef>
            <a:effectRef idx="0">
              <a:schemeClr val="accent6">
                <a:tint val="50000"/>
                <a:hueOff val="0"/>
                <a:satOff val="0"/>
                <a:lumOff val="0"/>
                <a:alphaOff val="0"/>
              </a:schemeClr>
            </a:effectRef>
            <a:fontRef idx="minor">
              <a:schemeClr val="tx1">
                <a:hueOff val="0"/>
                <a:satOff val="0"/>
                <a:lumOff val="0"/>
                <a:alphaOff val="0"/>
              </a:schemeClr>
            </a:fontRef>
          </p:style>
        </p:sp>
        <p:sp>
          <p:nvSpPr>
            <p:cNvPr id="15" name="Forme libre 14">
              <a:extLst>
                <a:ext uri="{FF2B5EF4-FFF2-40B4-BE49-F238E27FC236}">
                  <a16:creationId xmlns:a16="http://schemas.microsoft.com/office/drawing/2014/main" id="{24493894-52A9-D247-B3AE-226ABC2BD9C5}"/>
                </a:ext>
              </a:extLst>
            </p:cNvPr>
            <p:cNvSpPr/>
            <p:nvPr/>
          </p:nvSpPr>
          <p:spPr>
            <a:xfrm>
              <a:off x="3134103" y="3160966"/>
              <a:ext cx="637953" cy="240711"/>
            </a:xfrm>
            <a:custGeom>
              <a:avLst/>
              <a:gdLst/>
              <a:ahLst/>
              <a:cxnLst/>
              <a:rect l="0" t="0" r="0" b="0"/>
              <a:pathLst>
                <a:path>
                  <a:moveTo>
                    <a:pt x="637953" y="0"/>
                  </a:moveTo>
                  <a:lnTo>
                    <a:pt x="637953" y="164037"/>
                  </a:lnTo>
                  <a:lnTo>
                    <a:pt x="0" y="164037"/>
                  </a:lnTo>
                  <a:lnTo>
                    <a:pt x="0" y="240711"/>
                  </a:lnTo>
                </a:path>
              </a:pathLst>
            </a:custGeom>
            <a:noFill/>
            <a:scene3d>
              <a:camera prst="orthographicFront">
                <a:rot lat="0" lon="0" rev="0"/>
              </a:camera>
              <a:lightRig rig="contrasting" dir="t">
                <a:rot lat="0" lon="0" rev="1200000"/>
              </a:lightRig>
            </a:scene3d>
            <a:sp3d z="-110000"/>
          </p:spPr>
          <p:style>
            <a:lnRef idx="2">
              <a:schemeClr val="accent2">
                <a:hueOff val="0"/>
                <a:satOff val="0"/>
                <a:lumOff val="0"/>
                <a:alphaOff val="0"/>
              </a:schemeClr>
            </a:lnRef>
            <a:fillRef idx="0">
              <a:scrgbClr r="0" g="0" b="0"/>
            </a:fillRef>
            <a:effectRef idx="0">
              <a:schemeClr val="accent6">
                <a:tint val="50000"/>
                <a:hueOff val="0"/>
                <a:satOff val="0"/>
                <a:lumOff val="0"/>
                <a:alphaOff val="0"/>
              </a:schemeClr>
            </a:effectRef>
            <a:fontRef idx="minor">
              <a:schemeClr val="tx1">
                <a:hueOff val="0"/>
                <a:satOff val="0"/>
                <a:lumOff val="0"/>
                <a:alphaOff val="0"/>
              </a:schemeClr>
            </a:fontRef>
          </p:style>
        </p:sp>
        <p:sp>
          <p:nvSpPr>
            <p:cNvPr id="16" name="Forme libre 15">
              <a:extLst>
                <a:ext uri="{FF2B5EF4-FFF2-40B4-BE49-F238E27FC236}">
                  <a16:creationId xmlns:a16="http://schemas.microsoft.com/office/drawing/2014/main" id="{CA4D94F5-E729-4C44-9472-BB90401A0C09}"/>
                </a:ext>
              </a:extLst>
            </p:cNvPr>
            <p:cNvSpPr/>
            <p:nvPr/>
          </p:nvSpPr>
          <p:spPr>
            <a:xfrm>
              <a:off x="1858676" y="3160966"/>
              <a:ext cx="1913380" cy="240711"/>
            </a:xfrm>
            <a:custGeom>
              <a:avLst/>
              <a:gdLst/>
              <a:ahLst/>
              <a:cxnLst/>
              <a:rect l="0" t="0" r="0" b="0"/>
              <a:pathLst>
                <a:path>
                  <a:moveTo>
                    <a:pt x="1913380" y="0"/>
                  </a:moveTo>
                  <a:lnTo>
                    <a:pt x="1913380" y="164037"/>
                  </a:lnTo>
                  <a:lnTo>
                    <a:pt x="0" y="164037"/>
                  </a:lnTo>
                  <a:lnTo>
                    <a:pt x="0" y="240711"/>
                  </a:lnTo>
                </a:path>
              </a:pathLst>
            </a:custGeom>
            <a:noFill/>
            <a:scene3d>
              <a:camera prst="orthographicFront">
                <a:rot lat="0" lon="0" rev="0"/>
              </a:camera>
              <a:lightRig rig="contrasting" dir="t">
                <a:rot lat="0" lon="0" rev="1200000"/>
              </a:lightRig>
            </a:scene3d>
            <a:sp3d z="-110000"/>
          </p:spPr>
          <p:style>
            <a:lnRef idx="2">
              <a:schemeClr val="accent2">
                <a:hueOff val="0"/>
                <a:satOff val="0"/>
                <a:lumOff val="0"/>
                <a:alphaOff val="0"/>
              </a:schemeClr>
            </a:lnRef>
            <a:fillRef idx="0">
              <a:scrgbClr r="0" g="0" b="0"/>
            </a:fillRef>
            <a:effectRef idx="0">
              <a:schemeClr val="accent6">
                <a:tint val="50000"/>
                <a:hueOff val="0"/>
                <a:satOff val="0"/>
                <a:lumOff val="0"/>
                <a:alphaOff val="0"/>
              </a:schemeClr>
            </a:effectRef>
            <a:fontRef idx="minor">
              <a:schemeClr val="tx1">
                <a:hueOff val="0"/>
                <a:satOff val="0"/>
                <a:lumOff val="0"/>
                <a:alphaOff val="0"/>
              </a:schemeClr>
            </a:fontRef>
          </p:style>
        </p:sp>
        <p:sp>
          <p:nvSpPr>
            <p:cNvPr id="17" name="Forme libre 16">
              <a:extLst>
                <a:ext uri="{FF2B5EF4-FFF2-40B4-BE49-F238E27FC236}">
                  <a16:creationId xmlns:a16="http://schemas.microsoft.com/office/drawing/2014/main" id="{508DB978-C2AF-C540-9633-4929A60D1CE6}"/>
                </a:ext>
              </a:extLst>
            </p:cNvPr>
            <p:cNvSpPr/>
            <p:nvPr/>
          </p:nvSpPr>
          <p:spPr>
            <a:xfrm>
              <a:off x="3726337" y="2394690"/>
              <a:ext cx="91440" cy="240711"/>
            </a:xfrm>
            <a:custGeom>
              <a:avLst/>
              <a:gdLst/>
              <a:ahLst/>
              <a:cxnLst/>
              <a:rect l="0" t="0" r="0" b="0"/>
              <a:pathLst>
                <a:path>
                  <a:moveTo>
                    <a:pt x="45720" y="0"/>
                  </a:moveTo>
                  <a:lnTo>
                    <a:pt x="45720" y="240711"/>
                  </a:lnTo>
                </a:path>
              </a:pathLst>
            </a:custGeom>
            <a:noFill/>
            <a:scene3d>
              <a:camera prst="orthographicFront">
                <a:rot lat="0" lon="0" rev="0"/>
              </a:camera>
              <a:lightRig rig="contrasting" dir="t">
                <a:rot lat="0" lon="0" rev="1200000"/>
              </a:lightRig>
            </a:scene3d>
            <a:sp3d z="-110000"/>
          </p:spPr>
          <p:style>
            <a:lnRef idx="2">
              <a:schemeClr val="accent2">
                <a:hueOff val="0"/>
                <a:satOff val="0"/>
                <a:lumOff val="0"/>
                <a:alphaOff val="0"/>
              </a:schemeClr>
            </a:lnRef>
            <a:fillRef idx="0">
              <a:scrgbClr r="0" g="0" b="0"/>
            </a:fillRef>
            <a:effectRef idx="0">
              <a:schemeClr val="accent6">
                <a:tint val="50000"/>
                <a:hueOff val="0"/>
                <a:satOff val="0"/>
                <a:lumOff val="0"/>
                <a:alphaOff val="0"/>
              </a:schemeClr>
            </a:effectRef>
            <a:fontRef idx="minor">
              <a:schemeClr val="tx1">
                <a:hueOff val="0"/>
                <a:satOff val="0"/>
                <a:lumOff val="0"/>
                <a:alphaOff val="0"/>
              </a:schemeClr>
            </a:fontRef>
          </p:style>
        </p:sp>
        <p:sp>
          <p:nvSpPr>
            <p:cNvPr id="38" name="Forme libre 37">
              <a:extLst>
                <a:ext uri="{FF2B5EF4-FFF2-40B4-BE49-F238E27FC236}">
                  <a16:creationId xmlns:a16="http://schemas.microsoft.com/office/drawing/2014/main" id="{A3B01094-0851-4042-85AE-B729BECDF2FD}"/>
                </a:ext>
              </a:extLst>
            </p:cNvPr>
            <p:cNvSpPr/>
            <p:nvPr/>
          </p:nvSpPr>
          <p:spPr>
            <a:xfrm>
              <a:off x="3772057" y="1387758"/>
              <a:ext cx="1889847" cy="240711"/>
            </a:xfrm>
            <a:custGeom>
              <a:avLst/>
              <a:gdLst/>
              <a:ahLst/>
              <a:cxnLst/>
              <a:rect l="0" t="0" r="0" b="0"/>
              <a:pathLst>
                <a:path>
                  <a:moveTo>
                    <a:pt x="1889847" y="0"/>
                  </a:moveTo>
                  <a:lnTo>
                    <a:pt x="1889847" y="164037"/>
                  </a:lnTo>
                  <a:lnTo>
                    <a:pt x="0" y="164037"/>
                  </a:lnTo>
                  <a:lnTo>
                    <a:pt x="0" y="240711"/>
                  </a:lnTo>
                </a:path>
              </a:pathLst>
            </a:custGeom>
            <a:noFill/>
            <a:ln>
              <a:solidFill>
                <a:schemeClr val="accent6"/>
              </a:solidFill>
            </a:ln>
            <a:scene3d>
              <a:camera prst="orthographicFront">
                <a:rot lat="0" lon="0" rev="0"/>
              </a:camera>
              <a:lightRig rig="contrasting" dir="t">
                <a:rot lat="0" lon="0" rev="1200000"/>
              </a:lightRig>
            </a:scene3d>
            <a:sp3d z="-110000"/>
          </p:spPr>
          <p:style>
            <a:lnRef idx="2">
              <a:scrgbClr r="0" g="0" b="0"/>
            </a:lnRef>
            <a:fillRef idx="0">
              <a:scrgbClr r="0" g="0" b="0"/>
            </a:fillRef>
            <a:effectRef idx="0">
              <a:schemeClr val="accent6">
                <a:tint val="70000"/>
                <a:hueOff val="0"/>
                <a:satOff val="0"/>
                <a:lumOff val="0"/>
                <a:alphaOff val="0"/>
              </a:schemeClr>
            </a:effectRef>
            <a:fontRef idx="minor">
              <a:schemeClr val="tx1">
                <a:hueOff val="0"/>
                <a:satOff val="0"/>
                <a:lumOff val="0"/>
                <a:alphaOff val="0"/>
              </a:schemeClr>
            </a:fontRef>
          </p:style>
        </p:sp>
        <p:sp>
          <p:nvSpPr>
            <p:cNvPr id="40" name="Forme libre 39">
              <a:extLst>
                <a:ext uri="{FF2B5EF4-FFF2-40B4-BE49-F238E27FC236}">
                  <a16:creationId xmlns:a16="http://schemas.microsoft.com/office/drawing/2014/main" id="{DA036A3F-4736-BA43-ACD4-4C17CC17D78A}"/>
                </a:ext>
              </a:extLst>
            </p:cNvPr>
            <p:cNvSpPr/>
            <p:nvPr/>
          </p:nvSpPr>
          <p:spPr>
            <a:xfrm>
              <a:off x="5616184" y="621483"/>
              <a:ext cx="91440" cy="240711"/>
            </a:xfrm>
            <a:custGeom>
              <a:avLst/>
              <a:gdLst/>
              <a:ahLst/>
              <a:cxnLst/>
              <a:rect l="0" t="0" r="0" b="0"/>
              <a:pathLst>
                <a:path>
                  <a:moveTo>
                    <a:pt x="45720" y="0"/>
                  </a:moveTo>
                  <a:lnTo>
                    <a:pt x="45720" y="240711"/>
                  </a:lnTo>
                </a:path>
              </a:pathLst>
            </a:custGeom>
            <a:noFill/>
            <a:scene3d>
              <a:camera prst="orthographicFront">
                <a:rot lat="0" lon="0" rev="0"/>
              </a:camera>
              <a:lightRig rig="contrasting" dir="t">
                <a:rot lat="0" lon="0" rev="1200000"/>
              </a:lightRig>
            </a:scene3d>
            <a:sp3d z="-110000"/>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42" name="Rectangle : coins arrondis 41">
              <a:extLst>
                <a:ext uri="{FF2B5EF4-FFF2-40B4-BE49-F238E27FC236}">
                  <a16:creationId xmlns:a16="http://schemas.microsoft.com/office/drawing/2014/main" id="{09004DEF-D8FB-5340-B7CC-72C6EA7B92D9}"/>
                </a:ext>
              </a:extLst>
            </p:cNvPr>
            <p:cNvSpPr/>
            <p:nvPr/>
          </p:nvSpPr>
          <p:spPr>
            <a:xfrm>
              <a:off x="4387158" y="95918"/>
              <a:ext cx="2549492" cy="525564"/>
            </a:xfrm>
            <a:prstGeom prst="roundRect">
              <a:avLst>
                <a:gd name="adj" fmla="val 10000"/>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43" name="Forme libre 42">
              <a:extLst>
                <a:ext uri="{FF2B5EF4-FFF2-40B4-BE49-F238E27FC236}">
                  <a16:creationId xmlns:a16="http://schemas.microsoft.com/office/drawing/2014/main" id="{833D7BBC-6187-084E-BE94-AADFC2663E33}"/>
                </a:ext>
              </a:extLst>
            </p:cNvPr>
            <p:cNvSpPr/>
            <p:nvPr/>
          </p:nvSpPr>
          <p:spPr>
            <a:xfrm>
              <a:off x="4479120" y="183282"/>
              <a:ext cx="2549492" cy="525564"/>
            </a:xfrm>
            <a:custGeom>
              <a:avLst/>
              <a:gdLst>
                <a:gd name="connsiteX0" fmla="*/ 0 w 2549492"/>
                <a:gd name="connsiteY0" fmla="*/ 52556 h 525564"/>
                <a:gd name="connsiteX1" fmla="*/ 52556 w 2549492"/>
                <a:gd name="connsiteY1" fmla="*/ 0 h 525564"/>
                <a:gd name="connsiteX2" fmla="*/ 2496936 w 2549492"/>
                <a:gd name="connsiteY2" fmla="*/ 0 h 525564"/>
                <a:gd name="connsiteX3" fmla="*/ 2549492 w 2549492"/>
                <a:gd name="connsiteY3" fmla="*/ 52556 h 525564"/>
                <a:gd name="connsiteX4" fmla="*/ 2549492 w 2549492"/>
                <a:gd name="connsiteY4" fmla="*/ 473008 h 525564"/>
                <a:gd name="connsiteX5" fmla="*/ 2496936 w 2549492"/>
                <a:gd name="connsiteY5" fmla="*/ 525564 h 525564"/>
                <a:gd name="connsiteX6" fmla="*/ 52556 w 2549492"/>
                <a:gd name="connsiteY6" fmla="*/ 525564 h 525564"/>
                <a:gd name="connsiteX7" fmla="*/ 0 w 2549492"/>
                <a:gd name="connsiteY7" fmla="*/ 473008 h 525564"/>
                <a:gd name="connsiteX8" fmla="*/ 0 w 2549492"/>
                <a:gd name="connsiteY8" fmla="*/ 52556 h 52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492" h="525564">
                  <a:moveTo>
                    <a:pt x="0" y="52556"/>
                  </a:moveTo>
                  <a:cubicBezTo>
                    <a:pt x="0" y="23530"/>
                    <a:pt x="23530" y="0"/>
                    <a:pt x="52556" y="0"/>
                  </a:cubicBezTo>
                  <a:lnTo>
                    <a:pt x="2496936" y="0"/>
                  </a:lnTo>
                  <a:cubicBezTo>
                    <a:pt x="2525962" y="0"/>
                    <a:pt x="2549492" y="23530"/>
                    <a:pt x="2549492" y="52556"/>
                  </a:cubicBezTo>
                  <a:lnTo>
                    <a:pt x="2549492" y="473008"/>
                  </a:lnTo>
                  <a:cubicBezTo>
                    <a:pt x="2549492" y="502034"/>
                    <a:pt x="2525962" y="525564"/>
                    <a:pt x="2496936" y="525564"/>
                  </a:cubicBezTo>
                  <a:lnTo>
                    <a:pt x="52556" y="525564"/>
                  </a:lnTo>
                  <a:cubicBezTo>
                    <a:pt x="23530" y="525564"/>
                    <a:pt x="0" y="502034"/>
                    <a:pt x="0" y="473008"/>
                  </a:cubicBezTo>
                  <a:lnTo>
                    <a:pt x="0" y="52556"/>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593" tIns="91593" rIns="91593" bIns="91593"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fr-FR" sz="2000" b="1" i="0" u="none" strike="noStrike" kern="1200" cap="none" spc="0" normalizeH="0" baseline="0" noProof="0" dirty="0">
                  <a:ln>
                    <a:noFill/>
                  </a:ln>
                  <a:solidFill>
                    <a:prstClr val="black">
                      <a:hueOff val="0"/>
                      <a:satOff val="0"/>
                      <a:lumOff val="0"/>
                      <a:alphaOff val="0"/>
                    </a:prstClr>
                  </a:solidFill>
                  <a:effectLst>
                    <a:outerShdw blurRad="38100" dist="38100" dir="2700000" algn="tl">
                      <a:srgbClr val="000000">
                        <a:alpha val="43137"/>
                      </a:srgbClr>
                    </a:outerShdw>
                  </a:effectLst>
                  <a:uLnTx/>
                  <a:uFillTx/>
                  <a:latin typeface="Calibri" panose="020F0502020204030204"/>
                  <a:ea typeface="+mn-ea"/>
                  <a:cs typeface="+mn-cs"/>
                </a:rPr>
                <a:t>COMITE DE PILOTAGE</a:t>
              </a:r>
            </a:p>
          </p:txBody>
        </p:sp>
        <p:sp>
          <p:nvSpPr>
            <p:cNvPr id="44" name="Rectangle : coins arrondis 43">
              <a:extLst>
                <a:ext uri="{FF2B5EF4-FFF2-40B4-BE49-F238E27FC236}">
                  <a16:creationId xmlns:a16="http://schemas.microsoft.com/office/drawing/2014/main" id="{84ADCF11-FE6D-6747-98CA-61F727D059E8}"/>
                </a:ext>
              </a:extLst>
            </p:cNvPr>
            <p:cNvSpPr/>
            <p:nvPr/>
          </p:nvSpPr>
          <p:spPr>
            <a:xfrm>
              <a:off x="4787212" y="862194"/>
              <a:ext cx="1749384" cy="525564"/>
            </a:xfrm>
            <a:prstGeom prst="roundRect">
              <a:avLst>
                <a:gd name="adj" fmla="val 10000"/>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45" name="Forme libre 44">
              <a:extLst>
                <a:ext uri="{FF2B5EF4-FFF2-40B4-BE49-F238E27FC236}">
                  <a16:creationId xmlns:a16="http://schemas.microsoft.com/office/drawing/2014/main" id="{E11C97F0-A1E6-E64F-B977-6F9FE99D5E68}"/>
                </a:ext>
              </a:extLst>
            </p:cNvPr>
            <p:cNvSpPr/>
            <p:nvPr/>
          </p:nvSpPr>
          <p:spPr>
            <a:xfrm>
              <a:off x="4879174" y="949558"/>
              <a:ext cx="1749384" cy="525564"/>
            </a:xfrm>
            <a:custGeom>
              <a:avLst/>
              <a:gdLst>
                <a:gd name="connsiteX0" fmla="*/ 0 w 1749384"/>
                <a:gd name="connsiteY0" fmla="*/ 52556 h 525564"/>
                <a:gd name="connsiteX1" fmla="*/ 52556 w 1749384"/>
                <a:gd name="connsiteY1" fmla="*/ 0 h 525564"/>
                <a:gd name="connsiteX2" fmla="*/ 1696828 w 1749384"/>
                <a:gd name="connsiteY2" fmla="*/ 0 h 525564"/>
                <a:gd name="connsiteX3" fmla="*/ 1749384 w 1749384"/>
                <a:gd name="connsiteY3" fmla="*/ 52556 h 525564"/>
                <a:gd name="connsiteX4" fmla="*/ 1749384 w 1749384"/>
                <a:gd name="connsiteY4" fmla="*/ 473008 h 525564"/>
                <a:gd name="connsiteX5" fmla="*/ 1696828 w 1749384"/>
                <a:gd name="connsiteY5" fmla="*/ 525564 h 525564"/>
                <a:gd name="connsiteX6" fmla="*/ 52556 w 1749384"/>
                <a:gd name="connsiteY6" fmla="*/ 525564 h 525564"/>
                <a:gd name="connsiteX7" fmla="*/ 0 w 1749384"/>
                <a:gd name="connsiteY7" fmla="*/ 473008 h 525564"/>
                <a:gd name="connsiteX8" fmla="*/ 0 w 1749384"/>
                <a:gd name="connsiteY8" fmla="*/ 52556 h 52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384" h="525564">
                  <a:moveTo>
                    <a:pt x="0" y="52556"/>
                  </a:moveTo>
                  <a:cubicBezTo>
                    <a:pt x="0" y="23530"/>
                    <a:pt x="23530" y="0"/>
                    <a:pt x="52556" y="0"/>
                  </a:cubicBezTo>
                  <a:lnTo>
                    <a:pt x="1696828" y="0"/>
                  </a:lnTo>
                  <a:cubicBezTo>
                    <a:pt x="1725854" y="0"/>
                    <a:pt x="1749384" y="23530"/>
                    <a:pt x="1749384" y="52556"/>
                  </a:cubicBezTo>
                  <a:lnTo>
                    <a:pt x="1749384" y="473008"/>
                  </a:lnTo>
                  <a:cubicBezTo>
                    <a:pt x="1749384" y="502034"/>
                    <a:pt x="1725854" y="525564"/>
                    <a:pt x="1696828" y="525564"/>
                  </a:cubicBezTo>
                  <a:lnTo>
                    <a:pt x="52556" y="525564"/>
                  </a:lnTo>
                  <a:cubicBezTo>
                    <a:pt x="23530" y="525564"/>
                    <a:pt x="0" y="502034"/>
                    <a:pt x="0" y="473008"/>
                  </a:cubicBezTo>
                  <a:lnTo>
                    <a:pt x="0" y="52556"/>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8733" tIns="68733" rIns="68733" bIns="68733"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fr-FR" sz="1400" b="1" i="0" u="none" strike="noStrike" kern="1200" cap="none" spc="0" normalizeH="0" baseline="0" noProof="0" dirty="0">
                  <a:ln>
                    <a:noFill/>
                  </a:ln>
                  <a:solidFill>
                    <a:prstClr val="black">
                      <a:hueOff val="0"/>
                      <a:satOff val="0"/>
                      <a:lumOff val="0"/>
                      <a:alphaOff val="0"/>
                    </a:prstClr>
                  </a:solidFill>
                  <a:effectLst>
                    <a:outerShdw blurRad="38100" dist="38100" dir="2700000" algn="tl">
                      <a:srgbClr val="000000">
                        <a:alpha val="43137"/>
                      </a:srgbClr>
                    </a:outerShdw>
                  </a:effectLst>
                  <a:uLnTx/>
                  <a:uFillTx/>
                  <a:latin typeface="Calibri" panose="020F0502020204030204"/>
                  <a:ea typeface="+mn-ea"/>
                  <a:cs typeface="+mn-cs"/>
                </a:rPr>
                <a:t>COORDONNATEUR</a:t>
              </a:r>
            </a:p>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fr-FR" sz="1400" b="1" i="0" u="none" strike="noStrike" kern="1200" cap="none" spc="0" normalizeH="0" baseline="0" noProof="0" dirty="0">
                  <a:ln>
                    <a:noFill/>
                  </a:ln>
                  <a:solidFill>
                    <a:prstClr val="black">
                      <a:hueOff val="0"/>
                      <a:satOff val="0"/>
                      <a:lumOff val="0"/>
                      <a:alphaOff val="0"/>
                    </a:prstClr>
                  </a:solidFill>
                  <a:effectLst>
                    <a:outerShdw blurRad="38100" dist="38100" dir="2700000" algn="tl">
                      <a:srgbClr val="000000">
                        <a:alpha val="43137"/>
                      </a:srgbClr>
                    </a:outerShdw>
                  </a:effectLst>
                  <a:uLnTx/>
                  <a:uFillTx/>
                  <a:latin typeface="Calibri" panose="020F0502020204030204"/>
                  <a:ea typeface="+mn-ea"/>
                  <a:cs typeface="+mn-cs"/>
                </a:rPr>
                <a:t>PROCASEF</a:t>
              </a:r>
            </a:p>
          </p:txBody>
        </p:sp>
        <p:sp>
          <p:nvSpPr>
            <p:cNvPr id="52" name="Rectangle : coins arrondis 51">
              <a:extLst>
                <a:ext uri="{FF2B5EF4-FFF2-40B4-BE49-F238E27FC236}">
                  <a16:creationId xmlns:a16="http://schemas.microsoft.com/office/drawing/2014/main" id="{6981F28A-C1C1-2844-84E1-1AEF89446691}"/>
                </a:ext>
              </a:extLst>
            </p:cNvPr>
            <p:cNvSpPr/>
            <p:nvPr/>
          </p:nvSpPr>
          <p:spPr>
            <a:xfrm>
              <a:off x="2920311" y="1628470"/>
              <a:ext cx="1703491" cy="766220"/>
            </a:xfrm>
            <a:prstGeom prst="roundRect">
              <a:avLst>
                <a:gd name="adj" fmla="val 10000"/>
              </a:avLst>
            </a:prstGeom>
            <a:solidFill>
              <a:schemeClr val="accent2"/>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54" name="Rectangle : coins arrondis 53">
              <a:extLst>
                <a:ext uri="{FF2B5EF4-FFF2-40B4-BE49-F238E27FC236}">
                  <a16:creationId xmlns:a16="http://schemas.microsoft.com/office/drawing/2014/main" id="{87BA5734-9E1F-E34E-8FEA-A4D2C76AD7AC}"/>
                </a:ext>
              </a:extLst>
            </p:cNvPr>
            <p:cNvSpPr/>
            <p:nvPr/>
          </p:nvSpPr>
          <p:spPr>
            <a:xfrm>
              <a:off x="3226305" y="2635401"/>
              <a:ext cx="1091502" cy="525564"/>
            </a:xfrm>
            <a:prstGeom prst="roundRect">
              <a:avLst>
                <a:gd name="adj" fmla="val 10000"/>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55" name="Forme libre 54">
              <a:extLst>
                <a:ext uri="{FF2B5EF4-FFF2-40B4-BE49-F238E27FC236}">
                  <a16:creationId xmlns:a16="http://schemas.microsoft.com/office/drawing/2014/main" id="{9E1BB5E5-D4E1-3349-BAC9-078FEC02F412}"/>
                </a:ext>
              </a:extLst>
            </p:cNvPr>
            <p:cNvSpPr/>
            <p:nvPr/>
          </p:nvSpPr>
          <p:spPr>
            <a:xfrm>
              <a:off x="3318268" y="2722766"/>
              <a:ext cx="1091502" cy="525564"/>
            </a:xfrm>
            <a:custGeom>
              <a:avLst/>
              <a:gdLst>
                <a:gd name="connsiteX0" fmla="*/ 0 w 1091502"/>
                <a:gd name="connsiteY0" fmla="*/ 52556 h 525564"/>
                <a:gd name="connsiteX1" fmla="*/ 52556 w 1091502"/>
                <a:gd name="connsiteY1" fmla="*/ 0 h 525564"/>
                <a:gd name="connsiteX2" fmla="*/ 1038946 w 1091502"/>
                <a:gd name="connsiteY2" fmla="*/ 0 h 525564"/>
                <a:gd name="connsiteX3" fmla="*/ 1091502 w 1091502"/>
                <a:gd name="connsiteY3" fmla="*/ 52556 h 525564"/>
                <a:gd name="connsiteX4" fmla="*/ 1091502 w 1091502"/>
                <a:gd name="connsiteY4" fmla="*/ 473008 h 525564"/>
                <a:gd name="connsiteX5" fmla="*/ 1038946 w 1091502"/>
                <a:gd name="connsiteY5" fmla="*/ 525564 h 525564"/>
                <a:gd name="connsiteX6" fmla="*/ 52556 w 1091502"/>
                <a:gd name="connsiteY6" fmla="*/ 525564 h 525564"/>
                <a:gd name="connsiteX7" fmla="*/ 0 w 1091502"/>
                <a:gd name="connsiteY7" fmla="*/ 473008 h 525564"/>
                <a:gd name="connsiteX8" fmla="*/ 0 w 1091502"/>
                <a:gd name="connsiteY8" fmla="*/ 52556 h 52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1502" h="525564">
                  <a:moveTo>
                    <a:pt x="0" y="52556"/>
                  </a:moveTo>
                  <a:cubicBezTo>
                    <a:pt x="0" y="23530"/>
                    <a:pt x="23530" y="0"/>
                    <a:pt x="52556" y="0"/>
                  </a:cubicBezTo>
                  <a:lnTo>
                    <a:pt x="1038946" y="0"/>
                  </a:lnTo>
                  <a:cubicBezTo>
                    <a:pt x="1067972" y="0"/>
                    <a:pt x="1091502" y="23530"/>
                    <a:pt x="1091502" y="52556"/>
                  </a:cubicBezTo>
                  <a:lnTo>
                    <a:pt x="1091502" y="473008"/>
                  </a:lnTo>
                  <a:cubicBezTo>
                    <a:pt x="1091502" y="502034"/>
                    <a:pt x="1067972" y="525564"/>
                    <a:pt x="1038946" y="525564"/>
                  </a:cubicBezTo>
                  <a:lnTo>
                    <a:pt x="52556" y="525564"/>
                  </a:lnTo>
                  <a:cubicBezTo>
                    <a:pt x="23530" y="525564"/>
                    <a:pt x="0" y="502034"/>
                    <a:pt x="0" y="473008"/>
                  </a:cubicBezTo>
                  <a:lnTo>
                    <a:pt x="0" y="52556"/>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1113" tIns="61113" rIns="61113" bIns="61113"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fr-FR"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Secrétariat</a:t>
              </a:r>
            </a:p>
          </p:txBody>
        </p:sp>
        <p:sp>
          <p:nvSpPr>
            <p:cNvPr id="56" name="Rectangle : coins arrondis 55">
              <a:extLst>
                <a:ext uri="{FF2B5EF4-FFF2-40B4-BE49-F238E27FC236}">
                  <a16:creationId xmlns:a16="http://schemas.microsoft.com/office/drawing/2014/main" id="{93E755AD-6C4A-194A-9C91-4B0691DA82FF}"/>
                </a:ext>
              </a:extLst>
            </p:cNvPr>
            <p:cNvSpPr/>
            <p:nvPr/>
          </p:nvSpPr>
          <p:spPr>
            <a:xfrm>
              <a:off x="1312925" y="3401677"/>
              <a:ext cx="1091502" cy="525564"/>
            </a:xfrm>
            <a:prstGeom prst="roundRect">
              <a:avLst>
                <a:gd name="adj" fmla="val 10000"/>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57" name="Forme libre 56">
              <a:extLst>
                <a:ext uri="{FF2B5EF4-FFF2-40B4-BE49-F238E27FC236}">
                  <a16:creationId xmlns:a16="http://schemas.microsoft.com/office/drawing/2014/main" id="{5BDFCF46-DE4D-4B47-BEFE-AF694324DF4E}"/>
                </a:ext>
              </a:extLst>
            </p:cNvPr>
            <p:cNvSpPr/>
            <p:nvPr/>
          </p:nvSpPr>
          <p:spPr>
            <a:xfrm>
              <a:off x="1404887" y="3489041"/>
              <a:ext cx="1091502" cy="525564"/>
            </a:xfrm>
            <a:custGeom>
              <a:avLst/>
              <a:gdLst>
                <a:gd name="connsiteX0" fmla="*/ 0 w 1091502"/>
                <a:gd name="connsiteY0" fmla="*/ 52556 h 525564"/>
                <a:gd name="connsiteX1" fmla="*/ 52556 w 1091502"/>
                <a:gd name="connsiteY1" fmla="*/ 0 h 525564"/>
                <a:gd name="connsiteX2" fmla="*/ 1038946 w 1091502"/>
                <a:gd name="connsiteY2" fmla="*/ 0 h 525564"/>
                <a:gd name="connsiteX3" fmla="*/ 1091502 w 1091502"/>
                <a:gd name="connsiteY3" fmla="*/ 52556 h 525564"/>
                <a:gd name="connsiteX4" fmla="*/ 1091502 w 1091502"/>
                <a:gd name="connsiteY4" fmla="*/ 473008 h 525564"/>
                <a:gd name="connsiteX5" fmla="*/ 1038946 w 1091502"/>
                <a:gd name="connsiteY5" fmla="*/ 525564 h 525564"/>
                <a:gd name="connsiteX6" fmla="*/ 52556 w 1091502"/>
                <a:gd name="connsiteY6" fmla="*/ 525564 h 525564"/>
                <a:gd name="connsiteX7" fmla="*/ 0 w 1091502"/>
                <a:gd name="connsiteY7" fmla="*/ 473008 h 525564"/>
                <a:gd name="connsiteX8" fmla="*/ 0 w 1091502"/>
                <a:gd name="connsiteY8" fmla="*/ 52556 h 52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1502" h="525564">
                  <a:moveTo>
                    <a:pt x="0" y="52556"/>
                  </a:moveTo>
                  <a:cubicBezTo>
                    <a:pt x="0" y="23530"/>
                    <a:pt x="23530" y="0"/>
                    <a:pt x="52556" y="0"/>
                  </a:cubicBezTo>
                  <a:lnTo>
                    <a:pt x="1038946" y="0"/>
                  </a:lnTo>
                  <a:cubicBezTo>
                    <a:pt x="1067972" y="0"/>
                    <a:pt x="1091502" y="23530"/>
                    <a:pt x="1091502" y="52556"/>
                  </a:cubicBezTo>
                  <a:lnTo>
                    <a:pt x="1091502" y="473008"/>
                  </a:lnTo>
                  <a:cubicBezTo>
                    <a:pt x="1091502" y="502034"/>
                    <a:pt x="1067972" y="525564"/>
                    <a:pt x="1038946" y="525564"/>
                  </a:cubicBezTo>
                  <a:lnTo>
                    <a:pt x="52556" y="525564"/>
                  </a:lnTo>
                  <a:cubicBezTo>
                    <a:pt x="23530" y="525564"/>
                    <a:pt x="0" y="502034"/>
                    <a:pt x="0" y="473008"/>
                  </a:cubicBezTo>
                  <a:lnTo>
                    <a:pt x="0" y="52556"/>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1113" tIns="61113" rIns="61113" bIns="61113"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fr-FR"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Spécialiste Base de données SI</a:t>
              </a:r>
            </a:p>
          </p:txBody>
        </p:sp>
        <p:sp>
          <p:nvSpPr>
            <p:cNvPr id="58" name="Rectangle : coins arrondis 57">
              <a:extLst>
                <a:ext uri="{FF2B5EF4-FFF2-40B4-BE49-F238E27FC236}">
                  <a16:creationId xmlns:a16="http://schemas.microsoft.com/office/drawing/2014/main" id="{5E5A36D6-15EE-4640-B9E1-F4A85FA892A9}"/>
                </a:ext>
              </a:extLst>
            </p:cNvPr>
            <p:cNvSpPr/>
            <p:nvPr/>
          </p:nvSpPr>
          <p:spPr>
            <a:xfrm>
              <a:off x="2588352" y="3401677"/>
              <a:ext cx="1091502" cy="525564"/>
            </a:xfrm>
            <a:prstGeom prst="roundRect">
              <a:avLst>
                <a:gd name="adj" fmla="val 10000"/>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59" name="Forme libre 58">
              <a:extLst>
                <a:ext uri="{FF2B5EF4-FFF2-40B4-BE49-F238E27FC236}">
                  <a16:creationId xmlns:a16="http://schemas.microsoft.com/office/drawing/2014/main" id="{00485609-D540-2741-BAA3-EB6A874B0CEE}"/>
                </a:ext>
              </a:extLst>
            </p:cNvPr>
            <p:cNvSpPr/>
            <p:nvPr/>
          </p:nvSpPr>
          <p:spPr>
            <a:xfrm>
              <a:off x="2680314" y="3489041"/>
              <a:ext cx="1091502" cy="525564"/>
            </a:xfrm>
            <a:custGeom>
              <a:avLst/>
              <a:gdLst>
                <a:gd name="connsiteX0" fmla="*/ 0 w 1091502"/>
                <a:gd name="connsiteY0" fmla="*/ 52556 h 525564"/>
                <a:gd name="connsiteX1" fmla="*/ 52556 w 1091502"/>
                <a:gd name="connsiteY1" fmla="*/ 0 h 525564"/>
                <a:gd name="connsiteX2" fmla="*/ 1038946 w 1091502"/>
                <a:gd name="connsiteY2" fmla="*/ 0 h 525564"/>
                <a:gd name="connsiteX3" fmla="*/ 1091502 w 1091502"/>
                <a:gd name="connsiteY3" fmla="*/ 52556 h 525564"/>
                <a:gd name="connsiteX4" fmla="*/ 1091502 w 1091502"/>
                <a:gd name="connsiteY4" fmla="*/ 473008 h 525564"/>
                <a:gd name="connsiteX5" fmla="*/ 1038946 w 1091502"/>
                <a:gd name="connsiteY5" fmla="*/ 525564 h 525564"/>
                <a:gd name="connsiteX6" fmla="*/ 52556 w 1091502"/>
                <a:gd name="connsiteY6" fmla="*/ 525564 h 525564"/>
                <a:gd name="connsiteX7" fmla="*/ 0 w 1091502"/>
                <a:gd name="connsiteY7" fmla="*/ 473008 h 525564"/>
                <a:gd name="connsiteX8" fmla="*/ 0 w 1091502"/>
                <a:gd name="connsiteY8" fmla="*/ 52556 h 52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1502" h="525564">
                  <a:moveTo>
                    <a:pt x="0" y="52556"/>
                  </a:moveTo>
                  <a:cubicBezTo>
                    <a:pt x="0" y="23530"/>
                    <a:pt x="23530" y="0"/>
                    <a:pt x="52556" y="0"/>
                  </a:cubicBezTo>
                  <a:lnTo>
                    <a:pt x="1038946" y="0"/>
                  </a:lnTo>
                  <a:cubicBezTo>
                    <a:pt x="1067972" y="0"/>
                    <a:pt x="1091502" y="23530"/>
                    <a:pt x="1091502" y="52556"/>
                  </a:cubicBezTo>
                  <a:lnTo>
                    <a:pt x="1091502" y="473008"/>
                  </a:lnTo>
                  <a:cubicBezTo>
                    <a:pt x="1091502" y="502034"/>
                    <a:pt x="1067972" y="525564"/>
                    <a:pt x="1038946" y="525564"/>
                  </a:cubicBezTo>
                  <a:lnTo>
                    <a:pt x="52556" y="525564"/>
                  </a:lnTo>
                  <a:cubicBezTo>
                    <a:pt x="23530" y="525564"/>
                    <a:pt x="0" y="502034"/>
                    <a:pt x="0" y="473008"/>
                  </a:cubicBezTo>
                  <a:lnTo>
                    <a:pt x="0" y="52556"/>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1113" tIns="61113" rIns="61113" bIns="61113"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fr-FR"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Spécialiste Opérations Foncières</a:t>
              </a:r>
            </a:p>
          </p:txBody>
        </p:sp>
        <p:sp>
          <p:nvSpPr>
            <p:cNvPr id="61" name="Rectangle : coins arrondis 60">
              <a:extLst>
                <a:ext uri="{FF2B5EF4-FFF2-40B4-BE49-F238E27FC236}">
                  <a16:creationId xmlns:a16="http://schemas.microsoft.com/office/drawing/2014/main" id="{273EAEC6-0228-ED4F-ABBE-90FA71C7F57D}"/>
                </a:ext>
              </a:extLst>
            </p:cNvPr>
            <p:cNvSpPr/>
            <p:nvPr/>
          </p:nvSpPr>
          <p:spPr>
            <a:xfrm>
              <a:off x="3863779" y="3401677"/>
              <a:ext cx="1091502" cy="525564"/>
            </a:xfrm>
            <a:prstGeom prst="roundRect">
              <a:avLst>
                <a:gd name="adj" fmla="val 10000"/>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2" name="Forme libre 61">
              <a:extLst>
                <a:ext uri="{FF2B5EF4-FFF2-40B4-BE49-F238E27FC236}">
                  <a16:creationId xmlns:a16="http://schemas.microsoft.com/office/drawing/2014/main" id="{B4A8C085-E814-9D47-9070-45B7AF444698}"/>
                </a:ext>
              </a:extLst>
            </p:cNvPr>
            <p:cNvSpPr/>
            <p:nvPr/>
          </p:nvSpPr>
          <p:spPr>
            <a:xfrm>
              <a:off x="3955741" y="3489041"/>
              <a:ext cx="1091502" cy="525564"/>
            </a:xfrm>
            <a:custGeom>
              <a:avLst/>
              <a:gdLst>
                <a:gd name="connsiteX0" fmla="*/ 0 w 1091502"/>
                <a:gd name="connsiteY0" fmla="*/ 52556 h 525564"/>
                <a:gd name="connsiteX1" fmla="*/ 52556 w 1091502"/>
                <a:gd name="connsiteY1" fmla="*/ 0 h 525564"/>
                <a:gd name="connsiteX2" fmla="*/ 1038946 w 1091502"/>
                <a:gd name="connsiteY2" fmla="*/ 0 h 525564"/>
                <a:gd name="connsiteX3" fmla="*/ 1091502 w 1091502"/>
                <a:gd name="connsiteY3" fmla="*/ 52556 h 525564"/>
                <a:gd name="connsiteX4" fmla="*/ 1091502 w 1091502"/>
                <a:gd name="connsiteY4" fmla="*/ 473008 h 525564"/>
                <a:gd name="connsiteX5" fmla="*/ 1038946 w 1091502"/>
                <a:gd name="connsiteY5" fmla="*/ 525564 h 525564"/>
                <a:gd name="connsiteX6" fmla="*/ 52556 w 1091502"/>
                <a:gd name="connsiteY6" fmla="*/ 525564 h 525564"/>
                <a:gd name="connsiteX7" fmla="*/ 0 w 1091502"/>
                <a:gd name="connsiteY7" fmla="*/ 473008 h 525564"/>
                <a:gd name="connsiteX8" fmla="*/ 0 w 1091502"/>
                <a:gd name="connsiteY8" fmla="*/ 52556 h 52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1502" h="525564">
                  <a:moveTo>
                    <a:pt x="0" y="52556"/>
                  </a:moveTo>
                  <a:cubicBezTo>
                    <a:pt x="0" y="23530"/>
                    <a:pt x="23530" y="0"/>
                    <a:pt x="52556" y="0"/>
                  </a:cubicBezTo>
                  <a:lnTo>
                    <a:pt x="1038946" y="0"/>
                  </a:lnTo>
                  <a:cubicBezTo>
                    <a:pt x="1067972" y="0"/>
                    <a:pt x="1091502" y="23530"/>
                    <a:pt x="1091502" y="52556"/>
                  </a:cubicBezTo>
                  <a:lnTo>
                    <a:pt x="1091502" y="473008"/>
                  </a:lnTo>
                  <a:cubicBezTo>
                    <a:pt x="1091502" y="502034"/>
                    <a:pt x="1067972" y="525564"/>
                    <a:pt x="1038946" y="525564"/>
                  </a:cubicBezTo>
                  <a:lnTo>
                    <a:pt x="52556" y="525564"/>
                  </a:lnTo>
                  <a:cubicBezTo>
                    <a:pt x="23530" y="525564"/>
                    <a:pt x="0" y="502034"/>
                    <a:pt x="0" y="473008"/>
                  </a:cubicBezTo>
                  <a:lnTo>
                    <a:pt x="0" y="52556"/>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1113" tIns="61113" rIns="61113" bIns="61113"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fr-FR"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Spécialiste Sauvegarde et Genre</a:t>
              </a:r>
            </a:p>
          </p:txBody>
        </p:sp>
        <p:sp>
          <p:nvSpPr>
            <p:cNvPr id="63" name="Rectangle : coins arrondis 62">
              <a:extLst>
                <a:ext uri="{FF2B5EF4-FFF2-40B4-BE49-F238E27FC236}">
                  <a16:creationId xmlns:a16="http://schemas.microsoft.com/office/drawing/2014/main" id="{C3F916E1-DA31-964C-B008-AFF6A0236C5A}"/>
                </a:ext>
              </a:extLst>
            </p:cNvPr>
            <p:cNvSpPr/>
            <p:nvPr/>
          </p:nvSpPr>
          <p:spPr>
            <a:xfrm>
              <a:off x="5139206" y="3401677"/>
              <a:ext cx="1091982" cy="525564"/>
            </a:xfrm>
            <a:prstGeom prst="roundRect">
              <a:avLst>
                <a:gd name="adj" fmla="val 10000"/>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4" name="Forme libre 63">
              <a:extLst>
                <a:ext uri="{FF2B5EF4-FFF2-40B4-BE49-F238E27FC236}">
                  <a16:creationId xmlns:a16="http://schemas.microsoft.com/office/drawing/2014/main" id="{40616C76-627D-024C-9FA8-15341235421E}"/>
                </a:ext>
              </a:extLst>
            </p:cNvPr>
            <p:cNvSpPr/>
            <p:nvPr/>
          </p:nvSpPr>
          <p:spPr>
            <a:xfrm>
              <a:off x="5231168" y="3489041"/>
              <a:ext cx="1091982" cy="525564"/>
            </a:xfrm>
            <a:custGeom>
              <a:avLst/>
              <a:gdLst>
                <a:gd name="connsiteX0" fmla="*/ 0 w 1091982"/>
                <a:gd name="connsiteY0" fmla="*/ 52556 h 525564"/>
                <a:gd name="connsiteX1" fmla="*/ 52556 w 1091982"/>
                <a:gd name="connsiteY1" fmla="*/ 0 h 525564"/>
                <a:gd name="connsiteX2" fmla="*/ 1039426 w 1091982"/>
                <a:gd name="connsiteY2" fmla="*/ 0 h 525564"/>
                <a:gd name="connsiteX3" fmla="*/ 1091982 w 1091982"/>
                <a:gd name="connsiteY3" fmla="*/ 52556 h 525564"/>
                <a:gd name="connsiteX4" fmla="*/ 1091982 w 1091982"/>
                <a:gd name="connsiteY4" fmla="*/ 473008 h 525564"/>
                <a:gd name="connsiteX5" fmla="*/ 1039426 w 1091982"/>
                <a:gd name="connsiteY5" fmla="*/ 525564 h 525564"/>
                <a:gd name="connsiteX6" fmla="*/ 52556 w 1091982"/>
                <a:gd name="connsiteY6" fmla="*/ 525564 h 525564"/>
                <a:gd name="connsiteX7" fmla="*/ 0 w 1091982"/>
                <a:gd name="connsiteY7" fmla="*/ 473008 h 525564"/>
                <a:gd name="connsiteX8" fmla="*/ 0 w 1091982"/>
                <a:gd name="connsiteY8" fmla="*/ 52556 h 52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1982" h="525564">
                  <a:moveTo>
                    <a:pt x="0" y="52556"/>
                  </a:moveTo>
                  <a:cubicBezTo>
                    <a:pt x="0" y="23530"/>
                    <a:pt x="23530" y="0"/>
                    <a:pt x="52556" y="0"/>
                  </a:cubicBezTo>
                  <a:lnTo>
                    <a:pt x="1039426" y="0"/>
                  </a:lnTo>
                  <a:cubicBezTo>
                    <a:pt x="1068452" y="0"/>
                    <a:pt x="1091982" y="23530"/>
                    <a:pt x="1091982" y="52556"/>
                  </a:cubicBezTo>
                  <a:lnTo>
                    <a:pt x="1091982" y="473008"/>
                  </a:lnTo>
                  <a:cubicBezTo>
                    <a:pt x="1091982" y="502034"/>
                    <a:pt x="1068452" y="525564"/>
                    <a:pt x="1039426" y="525564"/>
                  </a:cubicBezTo>
                  <a:lnTo>
                    <a:pt x="52556" y="525564"/>
                  </a:lnTo>
                  <a:cubicBezTo>
                    <a:pt x="23530" y="525564"/>
                    <a:pt x="0" y="502034"/>
                    <a:pt x="0" y="473008"/>
                  </a:cubicBezTo>
                  <a:lnTo>
                    <a:pt x="0" y="52556"/>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1113" tIns="61113" rIns="61113" bIns="61113"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fr-FR"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Spécialiste </a:t>
              </a: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fr-FR"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Environnement</a:t>
              </a:r>
            </a:p>
          </p:txBody>
        </p:sp>
        <p:sp>
          <p:nvSpPr>
            <p:cNvPr id="65" name="Rectangle : coins arrondis 64">
              <a:extLst>
                <a:ext uri="{FF2B5EF4-FFF2-40B4-BE49-F238E27FC236}">
                  <a16:creationId xmlns:a16="http://schemas.microsoft.com/office/drawing/2014/main" id="{53AF158D-7ABA-5740-ADA8-3C81D574F3CF}"/>
                </a:ext>
              </a:extLst>
            </p:cNvPr>
            <p:cNvSpPr/>
            <p:nvPr/>
          </p:nvSpPr>
          <p:spPr>
            <a:xfrm>
              <a:off x="7430823" y="1611426"/>
              <a:ext cx="1609841" cy="766220"/>
            </a:xfrm>
            <a:prstGeom prst="roundRect">
              <a:avLst>
                <a:gd name="adj" fmla="val 10000"/>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66" name="Forme libre 65">
              <a:extLst>
                <a:ext uri="{FF2B5EF4-FFF2-40B4-BE49-F238E27FC236}">
                  <a16:creationId xmlns:a16="http://schemas.microsoft.com/office/drawing/2014/main" id="{99F8DC48-7CEC-444E-BC8A-C091855907B5}"/>
                </a:ext>
              </a:extLst>
            </p:cNvPr>
            <p:cNvSpPr/>
            <p:nvPr/>
          </p:nvSpPr>
          <p:spPr>
            <a:xfrm>
              <a:off x="7522785" y="1698790"/>
              <a:ext cx="1609841" cy="766220"/>
            </a:xfrm>
            <a:custGeom>
              <a:avLst/>
              <a:gdLst>
                <a:gd name="connsiteX0" fmla="*/ 0 w 1609841"/>
                <a:gd name="connsiteY0" fmla="*/ 76622 h 766220"/>
                <a:gd name="connsiteX1" fmla="*/ 76622 w 1609841"/>
                <a:gd name="connsiteY1" fmla="*/ 0 h 766220"/>
                <a:gd name="connsiteX2" fmla="*/ 1533219 w 1609841"/>
                <a:gd name="connsiteY2" fmla="*/ 0 h 766220"/>
                <a:gd name="connsiteX3" fmla="*/ 1609841 w 1609841"/>
                <a:gd name="connsiteY3" fmla="*/ 76622 h 766220"/>
                <a:gd name="connsiteX4" fmla="*/ 1609841 w 1609841"/>
                <a:gd name="connsiteY4" fmla="*/ 689598 h 766220"/>
                <a:gd name="connsiteX5" fmla="*/ 1533219 w 1609841"/>
                <a:gd name="connsiteY5" fmla="*/ 766220 h 766220"/>
                <a:gd name="connsiteX6" fmla="*/ 76622 w 1609841"/>
                <a:gd name="connsiteY6" fmla="*/ 766220 h 766220"/>
                <a:gd name="connsiteX7" fmla="*/ 0 w 1609841"/>
                <a:gd name="connsiteY7" fmla="*/ 689598 h 766220"/>
                <a:gd name="connsiteX8" fmla="*/ 0 w 1609841"/>
                <a:gd name="connsiteY8" fmla="*/ 76622 h 76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9841" h="766220">
                  <a:moveTo>
                    <a:pt x="0" y="76622"/>
                  </a:moveTo>
                  <a:cubicBezTo>
                    <a:pt x="0" y="34305"/>
                    <a:pt x="34305" y="0"/>
                    <a:pt x="76622" y="0"/>
                  </a:cubicBezTo>
                  <a:lnTo>
                    <a:pt x="1533219" y="0"/>
                  </a:lnTo>
                  <a:cubicBezTo>
                    <a:pt x="1575536" y="0"/>
                    <a:pt x="1609841" y="34305"/>
                    <a:pt x="1609841" y="76622"/>
                  </a:cubicBezTo>
                  <a:lnTo>
                    <a:pt x="1609841" y="689598"/>
                  </a:lnTo>
                  <a:cubicBezTo>
                    <a:pt x="1609841" y="731915"/>
                    <a:pt x="1575536" y="766220"/>
                    <a:pt x="1533219" y="766220"/>
                  </a:cubicBezTo>
                  <a:lnTo>
                    <a:pt x="76622" y="766220"/>
                  </a:lnTo>
                  <a:cubicBezTo>
                    <a:pt x="34305" y="766220"/>
                    <a:pt x="0" y="731915"/>
                    <a:pt x="0" y="689598"/>
                  </a:cubicBezTo>
                  <a:lnTo>
                    <a:pt x="0" y="76622"/>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1972" tIns="71972" rIns="71972" bIns="71972"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fr-FR" sz="1300" b="1" i="0" u="none" strike="noStrike" kern="1200" cap="none" spc="0" normalizeH="0" baseline="0" noProof="0" dirty="0">
                  <a:ln>
                    <a:noFill/>
                  </a:ln>
                  <a:solidFill>
                    <a:prstClr val="black">
                      <a:hueOff val="0"/>
                      <a:satOff val="0"/>
                      <a:lumOff val="0"/>
                      <a:alphaOff val="0"/>
                    </a:prstClr>
                  </a:solidFill>
                  <a:effectLst>
                    <a:outerShdw blurRad="38100" dist="38100" dir="2700000" algn="tl">
                      <a:srgbClr val="000000">
                        <a:alpha val="43137"/>
                      </a:srgbClr>
                    </a:outerShdw>
                  </a:effectLst>
                  <a:uLnTx/>
                  <a:uFillTx/>
                  <a:latin typeface="Calibri" panose="020F0502020204030204"/>
                  <a:ea typeface="+mn-ea"/>
                  <a:cs typeface="+mn-cs"/>
                </a:rPr>
                <a:t>POOL ADMINISTRATIF</a:t>
              </a:r>
            </a:p>
          </p:txBody>
        </p:sp>
        <p:sp>
          <p:nvSpPr>
            <p:cNvPr id="67" name="Rectangle : coins arrondis 66">
              <a:extLst>
                <a:ext uri="{FF2B5EF4-FFF2-40B4-BE49-F238E27FC236}">
                  <a16:creationId xmlns:a16="http://schemas.microsoft.com/office/drawing/2014/main" id="{74616A29-2911-7344-919C-E146E52042E9}"/>
                </a:ext>
              </a:extLst>
            </p:cNvPr>
            <p:cNvSpPr/>
            <p:nvPr/>
          </p:nvSpPr>
          <p:spPr>
            <a:xfrm>
              <a:off x="7744477" y="2608182"/>
              <a:ext cx="1091502" cy="525564"/>
            </a:xfrm>
            <a:prstGeom prst="roundRect">
              <a:avLst>
                <a:gd name="adj" fmla="val 10000"/>
              </a:avLst>
            </a:prstGeom>
            <a:solidFill>
              <a:schemeClr val="accent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8" name="Forme libre 67">
              <a:extLst>
                <a:ext uri="{FF2B5EF4-FFF2-40B4-BE49-F238E27FC236}">
                  <a16:creationId xmlns:a16="http://schemas.microsoft.com/office/drawing/2014/main" id="{5214F89E-BC9D-A942-A80E-85AC45C4C9D5}"/>
                </a:ext>
              </a:extLst>
            </p:cNvPr>
            <p:cNvSpPr/>
            <p:nvPr/>
          </p:nvSpPr>
          <p:spPr>
            <a:xfrm>
              <a:off x="7836439" y="2695547"/>
              <a:ext cx="1091502" cy="525564"/>
            </a:xfrm>
            <a:custGeom>
              <a:avLst/>
              <a:gdLst>
                <a:gd name="connsiteX0" fmla="*/ 0 w 1091502"/>
                <a:gd name="connsiteY0" fmla="*/ 52556 h 525564"/>
                <a:gd name="connsiteX1" fmla="*/ 52556 w 1091502"/>
                <a:gd name="connsiteY1" fmla="*/ 0 h 525564"/>
                <a:gd name="connsiteX2" fmla="*/ 1038946 w 1091502"/>
                <a:gd name="connsiteY2" fmla="*/ 0 h 525564"/>
                <a:gd name="connsiteX3" fmla="*/ 1091502 w 1091502"/>
                <a:gd name="connsiteY3" fmla="*/ 52556 h 525564"/>
                <a:gd name="connsiteX4" fmla="*/ 1091502 w 1091502"/>
                <a:gd name="connsiteY4" fmla="*/ 473008 h 525564"/>
                <a:gd name="connsiteX5" fmla="*/ 1038946 w 1091502"/>
                <a:gd name="connsiteY5" fmla="*/ 525564 h 525564"/>
                <a:gd name="connsiteX6" fmla="*/ 52556 w 1091502"/>
                <a:gd name="connsiteY6" fmla="*/ 525564 h 525564"/>
                <a:gd name="connsiteX7" fmla="*/ 0 w 1091502"/>
                <a:gd name="connsiteY7" fmla="*/ 473008 h 525564"/>
                <a:gd name="connsiteX8" fmla="*/ 0 w 1091502"/>
                <a:gd name="connsiteY8" fmla="*/ 52556 h 52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1502" h="525564">
                  <a:moveTo>
                    <a:pt x="0" y="52556"/>
                  </a:moveTo>
                  <a:cubicBezTo>
                    <a:pt x="0" y="23530"/>
                    <a:pt x="23530" y="0"/>
                    <a:pt x="52556" y="0"/>
                  </a:cubicBezTo>
                  <a:lnTo>
                    <a:pt x="1038946" y="0"/>
                  </a:lnTo>
                  <a:cubicBezTo>
                    <a:pt x="1067972" y="0"/>
                    <a:pt x="1091502" y="23530"/>
                    <a:pt x="1091502" y="52556"/>
                  </a:cubicBezTo>
                  <a:lnTo>
                    <a:pt x="1091502" y="473008"/>
                  </a:lnTo>
                  <a:cubicBezTo>
                    <a:pt x="1091502" y="502034"/>
                    <a:pt x="1067972" y="525564"/>
                    <a:pt x="1038946" y="525564"/>
                  </a:cubicBezTo>
                  <a:lnTo>
                    <a:pt x="52556" y="525564"/>
                  </a:lnTo>
                  <a:cubicBezTo>
                    <a:pt x="23530" y="525564"/>
                    <a:pt x="0" y="502034"/>
                    <a:pt x="0" y="473008"/>
                  </a:cubicBezTo>
                  <a:lnTo>
                    <a:pt x="0" y="52556"/>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1113" tIns="61113" rIns="61113" bIns="61113"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fr-FR"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Secrétariat</a:t>
              </a:r>
            </a:p>
          </p:txBody>
        </p:sp>
        <p:sp>
          <p:nvSpPr>
            <p:cNvPr id="69" name="Rectangle : coins arrondis 68">
              <a:extLst>
                <a:ext uri="{FF2B5EF4-FFF2-40B4-BE49-F238E27FC236}">
                  <a16:creationId xmlns:a16="http://schemas.microsoft.com/office/drawing/2014/main" id="{188BEF12-F67C-C346-A530-572304A3DB5C}"/>
                </a:ext>
              </a:extLst>
            </p:cNvPr>
            <p:cNvSpPr/>
            <p:nvPr/>
          </p:nvSpPr>
          <p:spPr>
            <a:xfrm>
              <a:off x="7106764" y="3374458"/>
              <a:ext cx="1091502" cy="525564"/>
            </a:xfrm>
            <a:prstGeom prst="roundRect">
              <a:avLst>
                <a:gd name="adj" fmla="val 10000"/>
              </a:avLst>
            </a:prstGeom>
            <a:solidFill>
              <a:schemeClr val="accent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70" name="Forme libre 69">
              <a:extLst>
                <a:ext uri="{FF2B5EF4-FFF2-40B4-BE49-F238E27FC236}">
                  <a16:creationId xmlns:a16="http://schemas.microsoft.com/office/drawing/2014/main" id="{6256B83C-4D5B-904D-A2A7-A075A8826738}"/>
                </a:ext>
              </a:extLst>
            </p:cNvPr>
            <p:cNvSpPr/>
            <p:nvPr/>
          </p:nvSpPr>
          <p:spPr>
            <a:xfrm>
              <a:off x="7198726" y="3461822"/>
              <a:ext cx="1091502" cy="525564"/>
            </a:xfrm>
            <a:custGeom>
              <a:avLst/>
              <a:gdLst>
                <a:gd name="connsiteX0" fmla="*/ 0 w 1091502"/>
                <a:gd name="connsiteY0" fmla="*/ 52556 h 525564"/>
                <a:gd name="connsiteX1" fmla="*/ 52556 w 1091502"/>
                <a:gd name="connsiteY1" fmla="*/ 0 h 525564"/>
                <a:gd name="connsiteX2" fmla="*/ 1038946 w 1091502"/>
                <a:gd name="connsiteY2" fmla="*/ 0 h 525564"/>
                <a:gd name="connsiteX3" fmla="*/ 1091502 w 1091502"/>
                <a:gd name="connsiteY3" fmla="*/ 52556 h 525564"/>
                <a:gd name="connsiteX4" fmla="*/ 1091502 w 1091502"/>
                <a:gd name="connsiteY4" fmla="*/ 473008 h 525564"/>
                <a:gd name="connsiteX5" fmla="*/ 1038946 w 1091502"/>
                <a:gd name="connsiteY5" fmla="*/ 525564 h 525564"/>
                <a:gd name="connsiteX6" fmla="*/ 52556 w 1091502"/>
                <a:gd name="connsiteY6" fmla="*/ 525564 h 525564"/>
                <a:gd name="connsiteX7" fmla="*/ 0 w 1091502"/>
                <a:gd name="connsiteY7" fmla="*/ 473008 h 525564"/>
                <a:gd name="connsiteX8" fmla="*/ 0 w 1091502"/>
                <a:gd name="connsiteY8" fmla="*/ 52556 h 52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1502" h="525564">
                  <a:moveTo>
                    <a:pt x="0" y="52556"/>
                  </a:moveTo>
                  <a:cubicBezTo>
                    <a:pt x="0" y="23530"/>
                    <a:pt x="23530" y="0"/>
                    <a:pt x="52556" y="0"/>
                  </a:cubicBezTo>
                  <a:lnTo>
                    <a:pt x="1038946" y="0"/>
                  </a:lnTo>
                  <a:cubicBezTo>
                    <a:pt x="1067972" y="0"/>
                    <a:pt x="1091502" y="23530"/>
                    <a:pt x="1091502" y="52556"/>
                  </a:cubicBezTo>
                  <a:lnTo>
                    <a:pt x="1091502" y="473008"/>
                  </a:lnTo>
                  <a:cubicBezTo>
                    <a:pt x="1091502" y="502034"/>
                    <a:pt x="1067972" y="525564"/>
                    <a:pt x="1038946" y="525564"/>
                  </a:cubicBezTo>
                  <a:lnTo>
                    <a:pt x="52556" y="525564"/>
                  </a:lnTo>
                  <a:cubicBezTo>
                    <a:pt x="23530" y="525564"/>
                    <a:pt x="0" y="502034"/>
                    <a:pt x="0" y="473008"/>
                  </a:cubicBezTo>
                  <a:lnTo>
                    <a:pt x="0" y="52556"/>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1113" tIns="61113" rIns="61113" bIns="61113"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fr-FR"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Spécialiste en Passation de Marché</a:t>
              </a:r>
            </a:p>
          </p:txBody>
        </p:sp>
        <p:sp>
          <p:nvSpPr>
            <p:cNvPr id="83" name="Rectangle : coins arrondis 82">
              <a:extLst>
                <a:ext uri="{FF2B5EF4-FFF2-40B4-BE49-F238E27FC236}">
                  <a16:creationId xmlns:a16="http://schemas.microsoft.com/office/drawing/2014/main" id="{A08C07D1-0AFF-8040-93E8-011BC5FFDC99}"/>
                </a:ext>
              </a:extLst>
            </p:cNvPr>
            <p:cNvSpPr/>
            <p:nvPr/>
          </p:nvSpPr>
          <p:spPr>
            <a:xfrm>
              <a:off x="8382190" y="3374458"/>
              <a:ext cx="1091502" cy="525564"/>
            </a:xfrm>
            <a:prstGeom prst="roundRect">
              <a:avLst>
                <a:gd name="adj" fmla="val 10000"/>
              </a:avLst>
            </a:prstGeom>
            <a:solidFill>
              <a:schemeClr val="accent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84" name="Forme libre 83">
              <a:extLst>
                <a:ext uri="{FF2B5EF4-FFF2-40B4-BE49-F238E27FC236}">
                  <a16:creationId xmlns:a16="http://schemas.microsoft.com/office/drawing/2014/main" id="{2D8D4363-CEDC-C14B-9009-BF9BA5D85DE5}"/>
                </a:ext>
              </a:extLst>
            </p:cNvPr>
            <p:cNvSpPr/>
            <p:nvPr/>
          </p:nvSpPr>
          <p:spPr>
            <a:xfrm>
              <a:off x="8474153" y="3461822"/>
              <a:ext cx="1091502" cy="525564"/>
            </a:xfrm>
            <a:custGeom>
              <a:avLst/>
              <a:gdLst>
                <a:gd name="connsiteX0" fmla="*/ 0 w 1091502"/>
                <a:gd name="connsiteY0" fmla="*/ 52556 h 525564"/>
                <a:gd name="connsiteX1" fmla="*/ 52556 w 1091502"/>
                <a:gd name="connsiteY1" fmla="*/ 0 h 525564"/>
                <a:gd name="connsiteX2" fmla="*/ 1038946 w 1091502"/>
                <a:gd name="connsiteY2" fmla="*/ 0 h 525564"/>
                <a:gd name="connsiteX3" fmla="*/ 1091502 w 1091502"/>
                <a:gd name="connsiteY3" fmla="*/ 52556 h 525564"/>
                <a:gd name="connsiteX4" fmla="*/ 1091502 w 1091502"/>
                <a:gd name="connsiteY4" fmla="*/ 473008 h 525564"/>
                <a:gd name="connsiteX5" fmla="*/ 1038946 w 1091502"/>
                <a:gd name="connsiteY5" fmla="*/ 525564 h 525564"/>
                <a:gd name="connsiteX6" fmla="*/ 52556 w 1091502"/>
                <a:gd name="connsiteY6" fmla="*/ 525564 h 525564"/>
                <a:gd name="connsiteX7" fmla="*/ 0 w 1091502"/>
                <a:gd name="connsiteY7" fmla="*/ 473008 h 525564"/>
                <a:gd name="connsiteX8" fmla="*/ 0 w 1091502"/>
                <a:gd name="connsiteY8" fmla="*/ 52556 h 52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1502" h="525564">
                  <a:moveTo>
                    <a:pt x="0" y="52556"/>
                  </a:moveTo>
                  <a:cubicBezTo>
                    <a:pt x="0" y="23530"/>
                    <a:pt x="23530" y="0"/>
                    <a:pt x="52556" y="0"/>
                  </a:cubicBezTo>
                  <a:lnTo>
                    <a:pt x="1038946" y="0"/>
                  </a:lnTo>
                  <a:cubicBezTo>
                    <a:pt x="1067972" y="0"/>
                    <a:pt x="1091502" y="23530"/>
                    <a:pt x="1091502" y="52556"/>
                  </a:cubicBezTo>
                  <a:lnTo>
                    <a:pt x="1091502" y="473008"/>
                  </a:lnTo>
                  <a:cubicBezTo>
                    <a:pt x="1091502" y="502034"/>
                    <a:pt x="1067972" y="525564"/>
                    <a:pt x="1038946" y="525564"/>
                  </a:cubicBezTo>
                  <a:lnTo>
                    <a:pt x="52556" y="525564"/>
                  </a:lnTo>
                  <a:cubicBezTo>
                    <a:pt x="23530" y="525564"/>
                    <a:pt x="0" y="502034"/>
                    <a:pt x="0" y="473008"/>
                  </a:cubicBezTo>
                  <a:lnTo>
                    <a:pt x="0" y="52556"/>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1113" tIns="61113" rIns="61113" bIns="61113"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fr-FR"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Responsable Administratif et Financier</a:t>
              </a:r>
            </a:p>
          </p:txBody>
        </p:sp>
        <p:sp>
          <p:nvSpPr>
            <p:cNvPr id="193" name="Rectangle 192">
              <a:extLst>
                <a:ext uri="{FF2B5EF4-FFF2-40B4-BE49-F238E27FC236}">
                  <a16:creationId xmlns:a16="http://schemas.microsoft.com/office/drawing/2014/main" id="{FD5FD00B-0B85-D84A-9651-E1A8E7D7B238}"/>
                </a:ext>
              </a:extLst>
            </p:cNvPr>
            <p:cNvSpPr/>
            <p:nvPr/>
          </p:nvSpPr>
          <p:spPr>
            <a:xfrm>
              <a:off x="196786" y="937908"/>
              <a:ext cx="3010452" cy="461665"/>
            </a:xfrm>
            <a:prstGeom prst="rect">
              <a:avLst/>
            </a:prstGeom>
            <a:solidFill>
              <a:schemeClr val="bg1">
                <a:lumMod val="85000"/>
              </a:schemeClr>
            </a:solidFill>
          </p:spPr>
          <p:style>
            <a:lnRef idx="0">
              <a:schemeClr val="accent2"/>
            </a:lnRef>
            <a:fillRef idx="3">
              <a:schemeClr val="accent2"/>
            </a:fillRef>
            <a:effectRef idx="3">
              <a:schemeClr val="accent2"/>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ORGANIGRAMME DU PROJET CADASTRE  ET SECURISATION FONCIERE: PROCASEF</a:t>
              </a:r>
            </a:p>
          </p:txBody>
        </p:sp>
        <p:pic>
          <p:nvPicPr>
            <p:cNvPr id="1026" name="Picture 2" descr="Missions - Trésor Public du Sénégal">
              <a:extLst>
                <a:ext uri="{FF2B5EF4-FFF2-40B4-BE49-F238E27FC236}">
                  <a16:creationId xmlns:a16="http://schemas.microsoft.com/office/drawing/2014/main" id="{778EA80E-BECF-CD48-AF72-EBFB8A484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786" y="85455"/>
              <a:ext cx="2986024" cy="693194"/>
            </a:xfrm>
            <a:prstGeom prst="rect">
              <a:avLst/>
            </a:prstGeom>
            <a:noFill/>
            <a:extLst>
              <a:ext uri="{909E8E84-426E-40DD-AFC4-6F175D3DCCD1}">
                <a14:hiddenFill xmlns:a14="http://schemas.microsoft.com/office/drawing/2010/main">
                  <a:solidFill>
                    <a:srgbClr val="FFFFFF"/>
                  </a:solidFill>
                </a14:hiddenFill>
              </a:ext>
            </a:extLst>
          </p:spPr>
        </p:pic>
        <p:grpSp>
          <p:nvGrpSpPr>
            <p:cNvPr id="1080" name="Groupe 1079">
              <a:extLst>
                <a:ext uri="{FF2B5EF4-FFF2-40B4-BE49-F238E27FC236}">
                  <a16:creationId xmlns:a16="http://schemas.microsoft.com/office/drawing/2014/main" id="{45484A19-BF9E-5D40-AD0A-D51E13C3D77F}"/>
                </a:ext>
              </a:extLst>
            </p:cNvPr>
            <p:cNvGrpSpPr/>
            <p:nvPr/>
          </p:nvGrpSpPr>
          <p:grpSpPr>
            <a:xfrm>
              <a:off x="446228" y="3987387"/>
              <a:ext cx="11389017" cy="2175458"/>
              <a:chOff x="446228" y="4071475"/>
              <a:chExt cx="10792871" cy="2028254"/>
            </a:xfrm>
          </p:grpSpPr>
          <p:grpSp>
            <p:nvGrpSpPr>
              <p:cNvPr id="60" name="Groupe 59">
                <a:extLst>
                  <a:ext uri="{FF2B5EF4-FFF2-40B4-BE49-F238E27FC236}">
                    <a16:creationId xmlns:a16="http://schemas.microsoft.com/office/drawing/2014/main" id="{EB4AE303-770B-AE4F-AEB6-8FEF6F395075}"/>
                  </a:ext>
                </a:extLst>
              </p:cNvPr>
              <p:cNvGrpSpPr/>
              <p:nvPr/>
            </p:nvGrpSpPr>
            <p:grpSpPr>
              <a:xfrm>
                <a:off x="605779" y="4071475"/>
                <a:ext cx="10633320" cy="924114"/>
                <a:chOff x="1353721" y="5515889"/>
                <a:chExt cx="9765147" cy="1018064"/>
              </a:xfrm>
            </p:grpSpPr>
            <p:sp>
              <p:nvSpPr>
                <p:cNvPr id="3" name="Parenthèse ouvrante 2">
                  <a:extLst>
                    <a:ext uri="{FF2B5EF4-FFF2-40B4-BE49-F238E27FC236}">
                      <a16:creationId xmlns:a16="http://schemas.microsoft.com/office/drawing/2014/main" id="{F9A01447-7993-0944-B134-D5CA37C145FA}"/>
                    </a:ext>
                  </a:extLst>
                </p:cNvPr>
                <p:cNvSpPr/>
                <p:nvPr/>
              </p:nvSpPr>
              <p:spPr>
                <a:xfrm rot="5400000">
                  <a:off x="6040837" y="1476585"/>
                  <a:ext cx="174805" cy="8634050"/>
                </a:xfrm>
                <a:prstGeom prst="leftBracket">
                  <a:avLst/>
                </a:prstGeom>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 coins arrondis 17">
                  <a:extLst>
                    <a:ext uri="{FF2B5EF4-FFF2-40B4-BE49-F238E27FC236}">
                      <a16:creationId xmlns:a16="http://schemas.microsoft.com/office/drawing/2014/main" id="{71F7429E-3B49-A64E-A362-017B6D01C6C5}"/>
                    </a:ext>
                  </a:extLst>
                </p:cNvPr>
                <p:cNvSpPr/>
                <p:nvPr/>
              </p:nvSpPr>
              <p:spPr>
                <a:xfrm>
                  <a:off x="1353721" y="5842928"/>
                  <a:ext cx="1140595" cy="535637"/>
                </a:xfrm>
                <a:prstGeom prst="roundRect">
                  <a:avLst>
                    <a:gd name="adj" fmla="val 10000"/>
                  </a:avLst>
                </a:prstGeom>
                <a:solidFill>
                  <a:srgbClr val="7030A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grpSp>
              <p:nvGrpSpPr>
                <p:cNvPr id="19" name="Groupe 18">
                  <a:extLst>
                    <a:ext uri="{FF2B5EF4-FFF2-40B4-BE49-F238E27FC236}">
                      <a16:creationId xmlns:a16="http://schemas.microsoft.com/office/drawing/2014/main" id="{4F9656DD-40E7-404A-B0C5-6A02FEBF0B10}"/>
                    </a:ext>
                  </a:extLst>
                </p:cNvPr>
                <p:cNvGrpSpPr/>
                <p:nvPr/>
              </p:nvGrpSpPr>
              <p:grpSpPr>
                <a:xfrm>
                  <a:off x="1362607" y="5855283"/>
                  <a:ext cx="1257851" cy="678670"/>
                  <a:chOff x="1243184" y="4220159"/>
                  <a:chExt cx="1257851" cy="678670"/>
                </a:xfrm>
                <a:scene3d>
                  <a:camera prst="orthographicFront">
                    <a:rot lat="0" lon="0" rev="0"/>
                  </a:camera>
                  <a:lightRig rig="contrasting" dir="t">
                    <a:rot lat="0" lon="0" rev="1200000"/>
                  </a:lightRig>
                </a:scene3d>
              </p:grpSpPr>
              <p:sp>
                <p:nvSpPr>
                  <p:cNvPr id="20" name="Rectangle : coins arrondis 19">
                    <a:extLst>
                      <a:ext uri="{FF2B5EF4-FFF2-40B4-BE49-F238E27FC236}">
                        <a16:creationId xmlns:a16="http://schemas.microsoft.com/office/drawing/2014/main" id="{6A282EFA-5790-1842-AA8F-4AA34E77DC5D}"/>
                      </a:ext>
                    </a:extLst>
                  </p:cNvPr>
                  <p:cNvSpPr/>
                  <p:nvPr/>
                </p:nvSpPr>
                <p:spPr>
                  <a:xfrm>
                    <a:off x="1360440" y="4302023"/>
                    <a:ext cx="1140595" cy="535637"/>
                  </a:xfrm>
                  <a:prstGeom prst="roundRect">
                    <a:avLst>
                      <a:gd name="adj" fmla="val 10000"/>
                    </a:avLst>
                  </a:prstGeom>
                  <a:sp3d z="300000" contourW="19050" prstMaterial="metal">
                    <a:bevelT w="88900" h="203200"/>
                    <a:bevelB w="165100" h="254000"/>
                  </a:sp3d>
                </p:spPr>
                <p:style>
                  <a:lnRef idx="0">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Rectangle : coins arrondis 5">
                    <a:extLst>
                      <a:ext uri="{FF2B5EF4-FFF2-40B4-BE49-F238E27FC236}">
                        <a16:creationId xmlns:a16="http://schemas.microsoft.com/office/drawing/2014/main" id="{46A95EDA-7E07-2842-8564-2F70F282D3ED}"/>
                      </a:ext>
                    </a:extLst>
                  </p:cNvPr>
                  <p:cNvSpPr txBox="1"/>
                  <p:nvPr/>
                </p:nvSpPr>
                <p:spPr>
                  <a:xfrm>
                    <a:off x="1243184" y="4220159"/>
                    <a:ext cx="1211047" cy="678670"/>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fr-FR" sz="12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  </a:t>
                    </a:r>
                    <a:r>
                      <a:rPr kumimoji="0" lang="fr-FR"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Antenne du </a:t>
                    </a:r>
                  </a:p>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fr-FR"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Grand Dakar</a:t>
                    </a:r>
                  </a:p>
                </p:txBody>
              </p:sp>
            </p:grpSp>
            <p:sp>
              <p:nvSpPr>
                <p:cNvPr id="22" name="Rectangle : coins arrondis 21">
                  <a:extLst>
                    <a:ext uri="{FF2B5EF4-FFF2-40B4-BE49-F238E27FC236}">
                      <a16:creationId xmlns:a16="http://schemas.microsoft.com/office/drawing/2014/main" id="{F3D33275-B1B4-4247-9F99-737B663516FD}"/>
                    </a:ext>
                  </a:extLst>
                </p:cNvPr>
                <p:cNvSpPr/>
                <p:nvPr/>
              </p:nvSpPr>
              <p:spPr>
                <a:xfrm>
                  <a:off x="3493026" y="5864042"/>
                  <a:ext cx="1140595" cy="535637"/>
                </a:xfrm>
                <a:prstGeom prst="roundRect">
                  <a:avLst>
                    <a:gd name="adj" fmla="val 10000"/>
                  </a:avLst>
                </a:prstGeom>
                <a:solidFill>
                  <a:srgbClr val="7030A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grpSp>
              <p:nvGrpSpPr>
                <p:cNvPr id="23" name="Groupe 22">
                  <a:extLst>
                    <a:ext uri="{FF2B5EF4-FFF2-40B4-BE49-F238E27FC236}">
                      <a16:creationId xmlns:a16="http://schemas.microsoft.com/office/drawing/2014/main" id="{30D5CE76-2627-2C4D-9BAF-98A26B91E0AA}"/>
                    </a:ext>
                  </a:extLst>
                </p:cNvPr>
                <p:cNvGrpSpPr/>
                <p:nvPr/>
              </p:nvGrpSpPr>
              <p:grpSpPr>
                <a:xfrm>
                  <a:off x="3619168" y="5884602"/>
                  <a:ext cx="1161708" cy="638948"/>
                  <a:chOff x="1253902" y="4228364"/>
                  <a:chExt cx="1161708" cy="638948"/>
                </a:xfrm>
                <a:scene3d>
                  <a:camera prst="orthographicFront">
                    <a:rot lat="0" lon="0" rev="0"/>
                  </a:camera>
                  <a:lightRig rig="contrasting" dir="t">
                    <a:rot lat="0" lon="0" rev="1200000"/>
                  </a:lightRig>
                </a:scene3d>
              </p:grpSpPr>
              <p:sp>
                <p:nvSpPr>
                  <p:cNvPr id="24" name="Rectangle : coins arrondis 23">
                    <a:extLst>
                      <a:ext uri="{FF2B5EF4-FFF2-40B4-BE49-F238E27FC236}">
                        <a16:creationId xmlns:a16="http://schemas.microsoft.com/office/drawing/2014/main" id="{BCAAB9B9-BD04-E84E-B873-7AEBEA672A9D}"/>
                      </a:ext>
                    </a:extLst>
                  </p:cNvPr>
                  <p:cNvSpPr/>
                  <p:nvPr/>
                </p:nvSpPr>
                <p:spPr>
                  <a:xfrm>
                    <a:off x="1253902" y="4327637"/>
                    <a:ext cx="1135273" cy="505165"/>
                  </a:xfrm>
                  <a:prstGeom prst="roundRect">
                    <a:avLst>
                      <a:gd name="adj" fmla="val 10000"/>
                    </a:avLst>
                  </a:prstGeom>
                  <a:sp3d z="300000" contourW="19050" prstMaterial="metal">
                    <a:bevelT w="88900" h="203200"/>
                    <a:bevelB w="165100" h="254000"/>
                  </a:sp3d>
                </p:spPr>
                <p:style>
                  <a:lnRef idx="0">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Rectangle : coins arrondis 5">
                    <a:extLst>
                      <a:ext uri="{FF2B5EF4-FFF2-40B4-BE49-F238E27FC236}">
                        <a16:creationId xmlns:a16="http://schemas.microsoft.com/office/drawing/2014/main" id="{9EF6ADF4-3BBB-2E41-8157-A35CEB189F9A}"/>
                      </a:ext>
                    </a:extLst>
                  </p:cNvPr>
                  <p:cNvSpPr txBox="1"/>
                  <p:nvPr/>
                </p:nvSpPr>
                <p:spPr>
                  <a:xfrm>
                    <a:off x="1275015" y="4228364"/>
                    <a:ext cx="1140595" cy="638948"/>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fr-FR"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Antenne du Grand Bassin Arachidier  </a:t>
                    </a:r>
                  </a:p>
                </p:txBody>
              </p:sp>
            </p:grpSp>
            <p:sp>
              <p:nvSpPr>
                <p:cNvPr id="26" name="Rectangle : coins arrondis 25">
                  <a:extLst>
                    <a:ext uri="{FF2B5EF4-FFF2-40B4-BE49-F238E27FC236}">
                      <a16:creationId xmlns:a16="http://schemas.microsoft.com/office/drawing/2014/main" id="{B8684B84-123F-E64A-BAAC-6FD9F8E308F2}"/>
                    </a:ext>
                  </a:extLst>
                </p:cNvPr>
                <p:cNvSpPr/>
                <p:nvPr/>
              </p:nvSpPr>
              <p:spPr>
                <a:xfrm>
                  <a:off x="5598445" y="5864042"/>
                  <a:ext cx="1575525" cy="535637"/>
                </a:xfrm>
                <a:prstGeom prst="roundRect">
                  <a:avLst>
                    <a:gd name="adj" fmla="val 10000"/>
                  </a:avLst>
                </a:prstGeom>
                <a:solidFill>
                  <a:srgbClr val="7030A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grpSp>
              <p:nvGrpSpPr>
                <p:cNvPr id="27" name="Groupe 26">
                  <a:extLst>
                    <a:ext uri="{FF2B5EF4-FFF2-40B4-BE49-F238E27FC236}">
                      <a16:creationId xmlns:a16="http://schemas.microsoft.com/office/drawing/2014/main" id="{6AC521E8-5508-E04F-83BD-4B97189BCE23}"/>
                    </a:ext>
                  </a:extLst>
                </p:cNvPr>
                <p:cNvGrpSpPr/>
                <p:nvPr/>
              </p:nvGrpSpPr>
              <p:grpSpPr>
                <a:xfrm>
                  <a:off x="5692901" y="5901678"/>
                  <a:ext cx="1575275" cy="582195"/>
                  <a:chOff x="1081792" y="4245440"/>
                  <a:chExt cx="1575275" cy="582195"/>
                </a:xfrm>
                <a:scene3d>
                  <a:camera prst="orthographicFront">
                    <a:rot lat="0" lon="0" rev="0"/>
                  </a:camera>
                  <a:lightRig rig="contrasting" dir="t">
                    <a:rot lat="0" lon="0" rev="1200000"/>
                  </a:lightRig>
                </a:scene3d>
              </p:grpSpPr>
              <p:sp>
                <p:nvSpPr>
                  <p:cNvPr id="28" name="Rectangle : coins arrondis 27">
                    <a:extLst>
                      <a:ext uri="{FF2B5EF4-FFF2-40B4-BE49-F238E27FC236}">
                        <a16:creationId xmlns:a16="http://schemas.microsoft.com/office/drawing/2014/main" id="{B1224740-9F7A-FA48-B779-1DD0A467A241}"/>
                      </a:ext>
                    </a:extLst>
                  </p:cNvPr>
                  <p:cNvSpPr/>
                  <p:nvPr/>
                </p:nvSpPr>
                <p:spPr>
                  <a:xfrm>
                    <a:off x="1081793" y="4302022"/>
                    <a:ext cx="1566977" cy="525613"/>
                  </a:xfrm>
                  <a:prstGeom prst="roundRect">
                    <a:avLst>
                      <a:gd name="adj" fmla="val 10000"/>
                    </a:avLst>
                  </a:prstGeom>
                  <a:sp3d z="300000" contourW="19050" prstMaterial="metal">
                    <a:bevelT w="88900" h="203200"/>
                    <a:bevelB w="165100" h="254000"/>
                  </a:sp3d>
                </p:spPr>
                <p:style>
                  <a:lnRef idx="0">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9" name="Rectangle : coins arrondis 5">
                    <a:extLst>
                      <a:ext uri="{FF2B5EF4-FFF2-40B4-BE49-F238E27FC236}">
                        <a16:creationId xmlns:a16="http://schemas.microsoft.com/office/drawing/2014/main" id="{22CDF65E-C93D-C446-9322-05A4397E47A5}"/>
                      </a:ext>
                    </a:extLst>
                  </p:cNvPr>
                  <p:cNvSpPr txBox="1"/>
                  <p:nvPr/>
                </p:nvSpPr>
                <p:spPr>
                  <a:xfrm>
                    <a:off x="1081792" y="4245440"/>
                    <a:ext cx="1575275" cy="535637"/>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fr-FR"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Antenne Vallée du Fleuve  Sénégal et du Ferlo</a:t>
                    </a:r>
                    <a:endParaRPr kumimoji="0" lang="fr-FR" sz="12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30" name="Rectangle : coins arrondis 29">
                  <a:extLst>
                    <a:ext uri="{FF2B5EF4-FFF2-40B4-BE49-F238E27FC236}">
                      <a16:creationId xmlns:a16="http://schemas.microsoft.com/office/drawing/2014/main" id="{3F748CAB-9398-BA4B-881C-4BB10877853C}"/>
                    </a:ext>
                  </a:extLst>
                </p:cNvPr>
                <p:cNvSpPr/>
                <p:nvPr/>
              </p:nvSpPr>
              <p:spPr>
                <a:xfrm>
                  <a:off x="7858570" y="5864042"/>
                  <a:ext cx="1252279" cy="535637"/>
                </a:xfrm>
                <a:prstGeom prst="roundRect">
                  <a:avLst>
                    <a:gd name="adj" fmla="val 10000"/>
                  </a:avLst>
                </a:prstGeom>
                <a:solidFill>
                  <a:srgbClr val="7030A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grpSp>
              <p:nvGrpSpPr>
                <p:cNvPr id="31" name="Groupe 30">
                  <a:extLst>
                    <a:ext uri="{FF2B5EF4-FFF2-40B4-BE49-F238E27FC236}">
                      <a16:creationId xmlns:a16="http://schemas.microsoft.com/office/drawing/2014/main" id="{E7FE7872-BD61-884C-A803-3128170E56F0}"/>
                    </a:ext>
                  </a:extLst>
                </p:cNvPr>
                <p:cNvGrpSpPr/>
                <p:nvPr/>
              </p:nvGrpSpPr>
              <p:grpSpPr>
                <a:xfrm>
                  <a:off x="7984713" y="5932650"/>
                  <a:ext cx="1212766" cy="514523"/>
                  <a:chOff x="1253902" y="4276412"/>
                  <a:chExt cx="1212766" cy="514523"/>
                </a:xfrm>
                <a:scene3d>
                  <a:camera prst="orthographicFront">
                    <a:rot lat="0" lon="0" rev="0"/>
                  </a:camera>
                  <a:lightRig rig="contrasting" dir="t">
                    <a:rot lat="0" lon="0" rev="1200000"/>
                  </a:lightRig>
                </a:scene3d>
              </p:grpSpPr>
              <p:sp>
                <p:nvSpPr>
                  <p:cNvPr id="32" name="Rectangle : coins arrondis 31">
                    <a:extLst>
                      <a:ext uri="{FF2B5EF4-FFF2-40B4-BE49-F238E27FC236}">
                        <a16:creationId xmlns:a16="http://schemas.microsoft.com/office/drawing/2014/main" id="{9248F098-943C-FD43-9B35-ECADE21FE6EA}"/>
                      </a:ext>
                    </a:extLst>
                  </p:cNvPr>
                  <p:cNvSpPr/>
                  <p:nvPr/>
                </p:nvSpPr>
                <p:spPr>
                  <a:xfrm>
                    <a:off x="1253902" y="4276412"/>
                    <a:ext cx="1186092" cy="514523"/>
                  </a:xfrm>
                  <a:prstGeom prst="roundRect">
                    <a:avLst>
                      <a:gd name="adj" fmla="val 10000"/>
                    </a:avLst>
                  </a:prstGeom>
                  <a:sp3d z="300000" contourW="19050" prstMaterial="metal">
                    <a:bevelT w="88900" h="203200"/>
                    <a:bevelB w="165100" h="254000"/>
                  </a:sp3d>
                </p:spPr>
                <p:style>
                  <a:lnRef idx="0">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Rectangle : coins arrondis 5">
                    <a:extLst>
                      <a:ext uri="{FF2B5EF4-FFF2-40B4-BE49-F238E27FC236}">
                        <a16:creationId xmlns:a16="http://schemas.microsoft.com/office/drawing/2014/main" id="{5D7D16B4-1AFB-2C46-8D9D-5B06684613BC}"/>
                      </a:ext>
                    </a:extLst>
                  </p:cNvPr>
                  <p:cNvSpPr txBox="1"/>
                  <p:nvPr/>
                </p:nvSpPr>
                <p:spPr>
                  <a:xfrm>
                    <a:off x="1275014" y="4306056"/>
                    <a:ext cx="1191654" cy="404516"/>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fr-FR"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Antenne de la Casamance Naturelle </a:t>
                    </a:r>
                    <a:endParaRPr kumimoji="0" lang="fr-FR" sz="12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34" name="Rectangle : coins arrondis 33">
                  <a:extLst>
                    <a:ext uri="{FF2B5EF4-FFF2-40B4-BE49-F238E27FC236}">
                      <a16:creationId xmlns:a16="http://schemas.microsoft.com/office/drawing/2014/main" id="{0898F822-3716-1E4B-905F-C0A91634DEE0}"/>
                    </a:ext>
                  </a:extLst>
                </p:cNvPr>
                <p:cNvSpPr/>
                <p:nvPr/>
              </p:nvSpPr>
              <p:spPr>
                <a:xfrm>
                  <a:off x="9852132" y="5866296"/>
                  <a:ext cx="1140595" cy="535637"/>
                </a:xfrm>
                <a:prstGeom prst="roundRect">
                  <a:avLst>
                    <a:gd name="adj" fmla="val 10000"/>
                  </a:avLst>
                </a:prstGeom>
                <a:solidFill>
                  <a:srgbClr val="7030A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grpSp>
              <p:nvGrpSpPr>
                <p:cNvPr id="35" name="Groupe 34">
                  <a:extLst>
                    <a:ext uri="{FF2B5EF4-FFF2-40B4-BE49-F238E27FC236}">
                      <a16:creationId xmlns:a16="http://schemas.microsoft.com/office/drawing/2014/main" id="{DA69A3F2-90D8-D74B-9F9D-C9FC067CFABC}"/>
                    </a:ext>
                  </a:extLst>
                </p:cNvPr>
                <p:cNvGrpSpPr/>
                <p:nvPr/>
              </p:nvGrpSpPr>
              <p:grpSpPr>
                <a:xfrm>
                  <a:off x="9978273" y="5923241"/>
                  <a:ext cx="1140595" cy="565800"/>
                  <a:chOff x="1253901" y="4348752"/>
                  <a:chExt cx="1140595" cy="565800"/>
                </a:xfrm>
                <a:scene3d>
                  <a:camera prst="orthographicFront">
                    <a:rot lat="0" lon="0" rev="0"/>
                  </a:camera>
                  <a:lightRig rig="contrasting" dir="t">
                    <a:rot lat="0" lon="0" rev="1200000"/>
                  </a:lightRig>
                </a:scene3d>
              </p:grpSpPr>
              <p:sp>
                <p:nvSpPr>
                  <p:cNvPr id="36" name="Rectangle : coins arrondis 35">
                    <a:extLst>
                      <a:ext uri="{FF2B5EF4-FFF2-40B4-BE49-F238E27FC236}">
                        <a16:creationId xmlns:a16="http://schemas.microsoft.com/office/drawing/2014/main" id="{8719F31F-9883-2642-9179-1A9AD2905850}"/>
                      </a:ext>
                    </a:extLst>
                  </p:cNvPr>
                  <p:cNvSpPr/>
                  <p:nvPr/>
                </p:nvSpPr>
                <p:spPr>
                  <a:xfrm>
                    <a:off x="1253901" y="4411639"/>
                    <a:ext cx="1140595" cy="502913"/>
                  </a:xfrm>
                  <a:prstGeom prst="roundRect">
                    <a:avLst>
                      <a:gd name="adj" fmla="val 10000"/>
                    </a:avLst>
                  </a:prstGeom>
                  <a:sp3d z="300000" contourW="19050" prstMaterial="metal">
                    <a:bevelT w="88900" h="203200"/>
                    <a:bevelB w="165100" h="254000"/>
                  </a:sp3d>
                </p:spPr>
                <p:style>
                  <a:lnRef idx="0">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7" name="Rectangle : coins arrondis 5">
                    <a:extLst>
                      <a:ext uri="{FF2B5EF4-FFF2-40B4-BE49-F238E27FC236}">
                        <a16:creationId xmlns:a16="http://schemas.microsoft.com/office/drawing/2014/main" id="{887BDBE6-2D81-C942-A000-4071B59840A4}"/>
                      </a:ext>
                    </a:extLst>
                  </p:cNvPr>
                  <p:cNvSpPr txBox="1"/>
                  <p:nvPr/>
                </p:nvSpPr>
                <p:spPr>
                  <a:xfrm>
                    <a:off x="1275016" y="4348752"/>
                    <a:ext cx="1093045" cy="565799"/>
                  </a:xfrm>
                  <a:prstGeom prst="rect">
                    <a:avLst/>
                  </a:prstGeom>
                  <a:sp3d z="3000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fr-FR"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Antenne du </a:t>
                    </a:r>
                    <a:r>
                      <a:rPr kumimoji="0" lang="fr-FR" sz="1200" b="0" i="0" u="none" strike="noStrike" kern="1200" cap="none" spc="0" normalizeH="0" baseline="0" noProof="0" dirty="0" err="1">
                        <a:ln>
                          <a:noFill/>
                        </a:ln>
                        <a:solidFill>
                          <a:prstClr val="black">
                            <a:hueOff val="0"/>
                            <a:satOff val="0"/>
                            <a:lumOff val="0"/>
                            <a:alphaOff val="0"/>
                          </a:prstClr>
                        </a:solidFill>
                        <a:effectLst/>
                        <a:uLnTx/>
                        <a:uFillTx/>
                        <a:latin typeface="Calibri" panose="020F0502020204030204"/>
                        <a:ea typeface="+mn-ea"/>
                        <a:cs typeface="+mn-cs"/>
                      </a:rPr>
                      <a:t>Boundou</a:t>
                    </a:r>
                    <a:r>
                      <a:rPr kumimoji="0" lang="fr-FR"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 </a:t>
                    </a:r>
                  </a:p>
                </p:txBody>
              </p:sp>
            </p:grpSp>
            <p:cxnSp>
              <p:nvCxnSpPr>
                <p:cNvPr id="6" name="Connecteur droit 5">
                  <a:extLst>
                    <a:ext uri="{FF2B5EF4-FFF2-40B4-BE49-F238E27FC236}">
                      <a16:creationId xmlns:a16="http://schemas.microsoft.com/office/drawing/2014/main" id="{C9893A83-330B-EF41-8EA6-C438995ED4BE}"/>
                    </a:ext>
                  </a:extLst>
                </p:cNvPr>
                <p:cNvCxnSpPr>
                  <a:cxnSpLocks/>
                </p:cNvCxnSpPr>
                <p:nvPr/>
              </p:nvCxnSpPr>
              <p:spPr>
                <a:xfrm>
                  <a:off x="2528583" y="5544379"/>
                  <a:ext cx="0" cy="149469"/>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4C5CE833-950C-9149-BA52-C649095DF884}"/>
                    </a:ext>
                  </a:extLst>
                </p:cNvPr>
                <p:cNvCxnSpPr>
                  <a:cxnSpLocks/>
                </p:cNvCxnSpPr>
                <p:nvPr/>
              </p:nvCxnSpPr>
              <p:spPr>
                <a:xfrm>
                  <a:off x="3625245" y="5544379"/>
                  <a:ext cx="0" cy="149469"/>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3BE67BC7-95D3-E745-B904-8332E8F7F970}"/>
                    </a:ext>
                  </a:extLst>
                </p:cNvPr>
                <p:cNvCxnSpPr>
                  <a:cxnSpLocks/>
                </p:cNvCxnSpPr>
                <p:nvPr/>
              </p:nvCxnSpPr>
              <p:spPr>
                <a:xfrm>
                  <a:off x="4761390" y="5544379"/>
                  <a:ext cx="0" cy="149469"/>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7" name="Connecteur droit 46">
                  <a:extLst>
                    <a:ext uri="{FF2B5EF4-FFF2-40B4-BE49-F238E27FC236}">
                      <a16:creationId xmlns:a16="http://schemas.microsoft.com/office/drawing/2014/main" id="{DD620D2A-8CE6-D940-9664-94AA46400DC5}"/>
                    </a:ext>
                  </a:extLst>
                </p:cNvPr>
                <p:cNvCxnSpPr>
                  <a:cxnSpLocks/>
                </p:cNvCxnSpPr>
                <p:nvPr/>
              </p:nvCxnSpPr>
              <p:spPr>
                <a:xfrm>
                  <a:off x="7622731" y="5515889"/>
                  <a:ext cx="0" cy="178391"/>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13C85C22-DC3A-9B44-8C33-FF587F752853}"/>
                    </a:ext>
                  </a:extLst>
                </p:cNvPr>
                <p:cNvCxnSpPr>
                  <a:cxnSpLocks/>
                </p:cNvCxnSpPr>
                <p:nvPr/>
              </p:nvCxnSpPr>
              <p:spPr>
                <a:xfrm flipH="1">
                  <a:off x="8682770" y="5538073"/>
                  <a:ext cx="1" cy="158641"/>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1074259E-1082-E943-A158-A3BB32FFCDAF}"/>
                    </a:ext>
                  </a:extLst>
                </p:cNvPr>
                <p:cNvCxnSpPr>
                  <a:cxnSpLocks/>
                </p:cNvCxnSpPr>
                <p:nvPr/>
              </p:nvCxnSpPr>
              <p:spPr>
                <a:xfrm>
                  <a:off x="4104364" y="5704747"/>
                  <a:ext cx="0" cy="149469"/>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id="{11393368-5253-4D44-9E7D-DD423411C018}"/>
                    </a:ext>
                  </a:extLst>
                </p:cNvPr>
                <p:cNvCxnSpPr>
                  <a:cxnSpLocks/>
                </p:cNvCxnSpPr>
                <p:nvPr/>
              </p:nvCxnSpPr>
              <p:spPr>
                <a:xfrm>
                  <a:off x="6373430" y="5704747"/>
                  <a:ext cx="0" cy="149469"/>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4DF5C0C9-EBFF-AF49-859B-BB28A9824B1E}"/>
                    </a:ext>
                  </a:extLst>
                </p:cNvPr>
                <p:cNvCxnSpPr>
                  <a:cxnSpLocks/>
                </p:cNvCxnSpPr>
                <p:nvPr/>
              </p:nvCxnSpPr>
              <p:spPr>
                <a:xfrm>
                  <a:off x="8428008" y="5704747"/>
                  <a:ext cx="0" cy="149469"/>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71" name="Rectangle : coins arrondis 70" descr="RUFISQUE&#10;THIES&#10;">
                <a:extLst>
                  <a:ext uri="{FF2B5EF4-FFF2-40B4-BE49-F238E27FC236}">
                    <a16:creationId xmlns:a16="http://schemas.microsoft.com/office/drawing/2014/main" id="{1F4FEB3D-EF15-5B4A-A3E0-0D98FBCFB027}"/>
                  </a:ext>
                </a:extLst>
              </p:cNvPr>
              <p:cNvSpPr/>
              <p:nvPr/>
            </p:nvSpPr>
            <p:spPr>
              <a:xfrm>
                <a:off x="929661" y="5138374"/>
                <a:ext cx="873162" cy="247151"/>
              </a:xfrm>
              <a:prstGeom prst="roundRect">
                <a:avLst>
                  <a:gd name="adj" fmla="val 10000"/>
                </a:avLst>
              </a:prstGeom>
              <a:solidFill>
                <a:srgbClr val="00B0F0">
                  <a:alpha val="90000"/>
                </a:srgbClr>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Rufisque</a:t>
                </a:r>
              </a:p>
            </p:txBody>
          </p:sp>
          <p:sp>
            <p:nvSpPr>
              <p:cNvPr id="72" name="Rectangle : coins arrondis 71" descr="RUFISQUE&#10;THIES&#10;">
                <a:extLst>
                  <a:ext uri="{FF2B5EF4-FFF2-40B4-BE49-F238E27FC236}">
                    <a16:creationId xmlns:a16="http://schemas.microsoft.com/office/drawing/2014/main" id="{BB3EA1B3-680F-E748-AAF1-80EC3537AB05}"/>
                  </a:ext>
                </a:extLst>
              </p:cNvPr>
              <p:cNvSpPr/>
              <p:nvPr/>
            </p:nvSpPr>
            <p:spPr>
              <a:xfrm>
                <a:off x="929661" y="5491583"/>
                <a:ext cx="873162" cy="247151"/>
              </a:xfrm>
              <a:prstGeom prst="roundRect">
                <a:avLst>
                  <a:gd name="adj" fmla="val 10000"/>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Thiès</a:t>
                </a:r>
              </a:p>
            </p:txBody>
          </p:sp>
          <p:sp>
            <p:nvSpPr>
              <p:cNvPr id="73" name="Rectangle : coins arrondis 72" descr="RUFISQUE&#10;THIES&#10;">
                <a:extLst>
                  <a:ext uri="{FF2B5EF4-FFF2-40B4-BE49-F238E27FC236}">
                    <a16:creationId xmlns:a16="http://schemas.microsoft.com/office/drawing/2014/main" id="{A5AE4C0B-838D-E04D-873F-E1D06C6A6605}"/>
                  </a:ext>
                </a:extLst>
              </p:cNvPr>
              <p:cNvSpPr/>
              <p:nvPr/>
            </p:nvSpPr>
            <p:spPr>
              <a:xfrm>
                <a:off x="3072634" y="5160308"/>
                <a:ext cx="905574" cy="247151"/>
              </a:xfrm>
              <a:prstGeom prst="roundRect">
                <a:avLst>
                  <a:gd name="adj" fmla="val 10000"/>
                </a:avLst>
              </a:prstGeom>
              <a:solidFill>
                <a:srgbClr val="00B0F0">
                  <a:alpha val="90000"/>
                </a:srgbClr>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Fatick</a:t>
                </a:r>
              </a:p>
            </p:txBody>
          </p:sp>
          <p:sp>
            <p:nvSpPr>
              <p:cNvPr id="74" name="Rectangle : coins arrondis 73" descr="RUFISQUE&#10;THIES&#10;">
                <a:extLst>
                  <a:ext uri="{FF2B5EF4-FFF2-40B4-BE49-F238E27FC236}">
                    <a16:creationId xmlns:a16="http://schemas.microsoft.com/office/drawing/2014/main" id="{8335C620-AC88-E04A-A610-2E808300C3C0}"/>
                  </a:ext>
                </a:extLst>
              </p:cNvPr>
              <p:cNvSpPr/>
              <p:nvPr/>
            </p:nvSpPr>
            <p:spPr>
              <a:xfrm>
                <a:off x="3072634" y="5522198"/>
                <a:ext cx="905574" cy="247151"/>
              </a:xfrm>
              <a:prstGeom prst="roundRect">
                <a:avLst>
                  <a:gd name="adj" fmla="val 10000"/>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Diourbel</a:t>
                </a:r>
              </a:p>
            </p:txBody>
          </p:sp>
          <p:sp>
            <p:nvSpPr>
              <p:cNvPr id="75" name="Rectangle : coins arrondis 74" descr="RUFISQUE&#10;THIES&#10;">
                <a:extLst>
                  <a:ext uri="{FF2B5EF4-FFF2-40B4-BE49-F238E27FC236}">
                    <a16:creationId xmlns:a16="http://schemas.microsoft.com/office/drawing/2014/main" id="{5D8C0AC4-5A5D-5D40-8CAA-54A87386B6BB}"/>
                  </a:ext>
                </a:extLst>
              </p:cNvPr>
              <p:cNvSpPr/>
              <p:nvPr/>
            </p:nvSpPr>
            <p:spPr>
              <a:xfrm>
                <a:off x="5660930" y="5150558"/>
                <a:ext cx="905574" cy="247151"/>
              </a:xfrm>
              <a:prstGeom prst="roundRect">
                <a:avLst>
                  <a:gd name="adj" fmla="val 10000"/>
                </a:avLst>
              </a:prstGeom>
              <a:solidFill>
                <a:srgbClr val="00B0F0">
                  <a:alpha val="90000"/>
                </a:srgbClr>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Saint Louis</a:t>
                </a:r>
              </a:p>
            </p:txBody>
          </p:sp>
          <p:sp>
            <p:nvSpPr>
              <p:cNvPr id="76" name="Rectangle : coins arrondis 75" descr="RUFISQUE&#10;THIES&#10;">
                <a:extLst>
                  <a:ext uri="{FF2B5EF4-FFF2-40B4-BE49-F238E27FC236}">
                    <a16:creationId xmlns:a16="http://schemas.microsoft.com/office/drawing/2014/main" id="{14CB55D5-73A1-E144-AED2-2D05F24457AE}"/>
                  </a:ext>
                </a:extLst>
              </p:cNvPr>
              <p:cNvSpPr/>
              <p:nvPr/>
            </p:nvSpPr>
            <p:spPr>
              <a:xfrm>
                <a:off x="5660930" y="5479515"/>
                <a:ext cx="905574" cy="247151"/>
              </a:xfrm>
              <a:prstGeom prst="roundRect">
                <a:avLst>
                  <a:gd name="adj" fmla="val 10000"/>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Louga</a:t>
                </a:r>
              </a:p>
            </p:txBody>
          </p:sp>
          <p:sp>
            <p:nvSpPr>
              <p:cNvPr id="77" name="Rectangle : coins arrondis 76" descr="RUFISQUE&#10;THIES&#10;">
                <a:extLst>
                  <a:ext uri="{FF2B5EF4-FFF2-40B4-BE49-F238E27FC236}">
                    <a16:creationId xmlns:a16="http://schemas.microsoft.com/office/drawing/2014/main" id="{D98ABBDB-2E3C-8B4D-A3B1-3BEDBD51C7C2}"/>
                  </a:ext>
                </a:extLst>
              </p:cNvPr>
              <p:cNvSpPr/>
              <p:nvPr/>
            </p:nvSpPr>
            <p:spPr>
              <a:xfrm>
                <a:off x="5663091" y="5801939"/>
                <a:ext cx="905574" cy="247151"/>
              </a:xfrm>
              <a:prstGeom prst="roundRect">
                <a:avLst>
                  <a:gd name="adj" fmla="val 10000"/>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Matam</a:t>
                </a:r>
              </a:p>
            </p:txBody>
          </p:sp>
          <p:sp>
            <p:nvSpPr>
              <p:cNvPr id="78" name="Rectangle : coins arrondis 77" descr="RUFISQUE&#10;THIES&#10;">
                <a:extLst>
                  <a:ext uri="{FF2B5EF4-FFF2-40B4-BE49-F238E27FC236}">
                    <a16:creationId xmlns:a16="http://schemas.microsoft.com/office/drawing/2014/main" id="{996292E2-A831-0E4B-8033-EA248CFDFC50}"/>
                  </a:ext>
                </a:extLst>
              </p:cNvPr>
              <p:cNvSpPr/>
              <p:nvPr/>
            </p:nvSpPr>
            <p:spPr>
              <a:xfrm>
                <a:off x="7818467" y="5187253"/>
                <a:ext cx="905574" cy="247151"/>
              </a:xfrm>
              <a:prstGeom prst="roundRect">
                <a:avLst>
                  <a:gd name="adj" fmla="val 10000"/>
                </a:avLst>
              </a:prstGeom>
              <a:solidFill>
                <a:srgbClr val="00B0F0">
                  <a:alpha val="90000"/>
                </a:srgbClr>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Ziguinchor</a:t>
                </a:r>
              </a:p>
            </p:txBody>
          </p:sp>
          <p:sp>
            <p:nvSpPr>
              <p:cNvPr id="79" name="Rectangle : coins arrondis 78" descr="RUFISQUE&#10;THIES&#10;">
                <a:extLst>
                  <a:ext uri="{FF2B5EF4-FFF2-40B4-BE49-F238E27FC236}">
                    <a16:creationId xmlns:a16="http://schemas.microsoft.com/office/drawing/2014/main" id="{5880E59F-2534-9047-889E-371DEB36177D}"/>
                  </a:ext>
                </a:extLst>
              </p:cNvPr>
              <p:cNvSpPr/>
              <p:nvPr/>
            </p:nvSpPr>
            <p:spPr>
              <a:xfrm>
                <a:off x="7818467" y="5519916"/>
                <a:ext cx="905574" cy="247151"/>
              </a:xfrm>
              <a:prstGeom prst="roundRect">
                <a:avLst>
                  <a:gd name="adj" fmla="val 10000"/>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err="1">
                    <a:ln>
                      <a:noFill/>
                    </a:ln>
                    <a:solidFill>
                      <a:prstClr val="black">
                        <a:hueOff val="0"/>
                        <a:satOff val="0"/>
                        <a:lumOff val="0"/>
                        <a:alphaOff val="0"/>
                      </a:prstClr>
                    </a:solidFill>
                    <a:effectLst/>
                    <a:uLnTx/>
                    <a:uFillTx/>
                    <a:latin typeface="Calibri" panose="020F0502020204030204"/>
                    <a:ea typeface="+mn-ea"/>
                    <a:cs typeface="+mn-cs"/>
                  </a:rPr>
                  <a:t>Sédhiou</a:t>
                </a:r>
                <a:endParaRPr kumimoji="0" lang="fr-FR"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80" name="Rectangle : coins arrondis 79" descr="RUFISQUE&#10;THIES&#10;">
                <a:extLst>
                  <a:ext uri="{FF2B5EF4-FFF2-40B4-BE49-F238E27FC236}">
                    <a16:creationId xmlns:a16="http://schemas.microsoft.com/office/drawing/2014/main" id="{4DA2A968-1BB8-2843-B625-54B810B26EC9}"/>
                  </a:ext>
                </a:extLst>
              </p:cNvPr>
              <p:cNvSpPr/>
              <p:nvPr/>
            </p:nvSpPr>
            <p:spPr>
              <a:xfrm>
                <a:off x="7836315" y="5852578"/>
                <a:ext cx="905574" cy="247151"/>
              </a:xfrm>
              <a:prstGeom prst="roundRect">
                <a:avLst>
                  <a:gd name="adj" fmla="val 10000"/>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Kolda</a:t>
                </a:r>
              </a:p>
            </p:txBody>
          </p:sp>
          <p:sp>
            <p:nvSpPr>
              <p:cNvPr id="81" name="Rectangle : coins arrondis 80" descr="RUFISQUE&#10;THIES&#10;">
                <a:extLst>
                  <a:ext uri="{FF2B5EF4-FFF2-40B4-BE49-F238E27FC236}">
                    <a16:creationId xmlns:a16="http://schemas.microsoft.com/office/drawing/2014/main" id="{958A160B-F9FF-1C40-80DE-74A7F17AAB2F}"/>
                  </a:ext>
                </a:extLst>
              </p:cNvPr>
              <p:cNvSpPr/>
              <p:nvPr/>
            </p:nvSpPr>
            <p:spPr>
              <a:xfrm>
                <a:off x="9877592" y="5176861"/>
                <a:ext cx="1147970" cy="247151"/>
              </a:xfrm>
              <a:prstGeom prst="roundRect">
                <a:avLst>
                  <a:gd name="adj" fmla="val 10000"/>
                </a:avLst>
              </a:prstGeom>
              <a:solidFill>
                <a:srgbClr val="00B0F0">
                  <a:alpha val="90000"/>
                </a:srgbClr>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Tambacounda</a:t>
                </a:r>
              </a:p>
            </p:txBody>
          </p:sp>
          <p:sp>
            <p:nvSpPr>
              <p:cNvPr id="82" name="Rectangle : coins arrondis 81" descr="RUFISQUE&#10;THIES&#10;">
                <a:extLst>
                  <a:ext uri="{FF2B5EF4-FFF2-40B4-BE49-F238E27FC236}">
                    <a16:creationId xmlns:a16="http://schemas.microsoft.com/office/drawing/2014/main" id="{7D411EC7-87D3-CD45-936B-FE5E80BC41D1}"/>
                  </a:ext>
                </a:extLst>
              </p:cNvPr>
              <p:cNvSpPr/>
              <p:nvPr/>
            </p:nvSpPr>
            <p:spPr>
              <a:xfrm>
                <a:off x="9877592" y="5566386"/>
                <a:ext cx="1147970" cy="247151"/>
              </a:xfrm>
              <a:prstGeom prst="roundRect">
                <a:avLst>
                  <a:gd name="adj" fmla="val 10000"/>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Kédougou</a:t>
                </a:r>
              </a:p>
            </p:txBody>
          </p:sp>
          <p:cxnSp>
            <p:nvCxnSpPr>
              <p:cNvPr id="93" name="Connecteur droit 92">
                <a:extLst>
                  <a:ext uri="{FF2B5EF4-FFF2-40B4-BE49-F238E27FC236}">
                    <a16:creationId xmlns:a16="http://schemas.microsoft.com/office/drawing/2014/main" id="{24BBEDEF-8354-0846-A032-C7DAB48F4090}"/>
                  </a:ext>
                </a:extLst>
              </p:cNvPr>
              <p:cNvCxnSpPr>
                <a:cxnSpLocks/>
              </p:cNvCxnSpPr>
              <p:nvPr/>
            </p:nvCxnSpPr>
            <p:spPr>
              <a:xfrm flipH="1">
                <a:off x="450482" y="4690640"/>
                <a:ext cx="123996" cy="0"/>
              </a:xfrm>
              <a:prstGeom prst="line">
                <a:avLst/>
              </a:pr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cxnSp>
          <p:grpSp>
            <p:nvGrpSpPr>
              <p:cNvPr id="100" name="Groupe 99">
                <a:extLst>
                  <a:ext uri="{FF2B5EF4-FFF2-40B4-BE49-F238E27FC236}">
                    <a16:creationId xmlns:a16="http://schemas.microsoft.com/office/drawing/2014/main" id="{6A1D86A0-CCB8-4E46-B39B-BEDE1A57767B}"/>
                  </a:ext>
                </a:extLst>
              </p:cNvPr>
              <p:cNvGrpSpPr/>
              <p:nvPr/>
            </p:nvGrpSpPr>
            <p:grpSpPr>
              <a:xfrm>
                <a:off x="2597419" y="4842787"/>
                <a:ext cx="424415" cy="804922"/>
                <a:chOff x="80115" y="5340959"/>
                <a:chExt cx="406438" cy="804922"/>
              </a:xfrm>
            </p:grpSpPr>
            <p:grpSp>
              <p:nvGrpSpPr>
                <p:cNvPr id="101" name="Groupe 100">
                  <a:extLst>
                    <a:ext uri="{FF2B5EF4-FFF2-40B4-BE49-F238E27FC236}">
                      <a16:creationId xmlns:a16="http://schemas.microsoft.com/office/drawing/2014/main" id="{2D94C9AF-219A-8D49-925A-76B364F4A597}"/>
                    </a:ext>
                  </a:extLst>
                </p:cNvPr>
                <p:cNvGrpSpPr/>
                <p:nvPr/>
              </p:nvGrpSpPr>
              <p:grpSpPr>
                <a:xfrm>
                  <a:off x="239402" y="5770533"/>
                  <a:ext cx="247151" cy="375348"/>
                  <a:chOff x="102666" y="5770533"/>
                  <a:chExt cx="247151" cy="375348"/>
                </a:xfrm>
              </p:grpSpPr>
              <p:cxnSp>
                <p:nvCxnSpPr>
                  <p:cNvPr id="105" name="Connector: Elbow 30">
                    <a:extLst>
                      <a:ext uri="{FF2B5EF4-FFF2-40B4-BE49-F238E27FC236}">
                        <a16:creationId xmlns:a16="http://schemas.microsoft.com/office/drawing/2014/main" id="{59FEA7CE-3D4B-0445-B4BE-6C7BE1D9F4DC}"/>
                      </a:ext>
                    </a:extLst>
                  </p:cNvPr>
                  <p:cNvCxnSpPr>
                    <a:cxnSpLocks/>
                  </p:cNvCxnSpPr>
                  <p:nvPr/>
                </p:nvCxnSpPr>
                <p:spPr>
                  <a:xfrm flipV="1">
                    <a:off x="102666" y="5770533"/>
                    <a:ext cx="247151" cy="197146"/>
                  </a:xfrm>
                  <a:prstGeom prst="bentConnector3">
                    <a:avLst/>
                  </a:prstGeom>
                  <a:ln w="1270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106" name="Connector: Elbow 32">
                    <a:extLst>
                      <a:ext uri="{FF2B5EF4-FFF2-40B4-BE49-F238E27FC236}">
                        <a16:creationId xmlns:a16="http://schemas.microsoft.com/office/drawing/2014/main" id="{95B21042-FF45-4B48-8570-58371C93EBBA}"/>
                      </a:ext>
                    </a:extLst>
                  </p:cNvPr>
                  <p:cNvCxnSpPr>
                    <a:cxnSpLocks/>
                  </p:cNvCxnSpPr>
                  <p:nvPr/>
                </p:nvCxnSpPr>
                <p:spPr>
                  <a:xfrm>
                    <a:off x="102666" y="5967679"/>
                    <a:ext cx="247151" cy="178202"/>
                  </a:xfrm>
                  <a:prstGeom prst="bentConnector3">
                    <a:avLst/>
                  </a:prstGeom>
                  <a:ln w="1270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cxnSp>
              <p:nvCxnSpPr>
                <p:cNvPr id="102" name="Connecteur droit 101">
                  <a:extLst>
                    <a:ext uri="{FF2B5EF4-FFF2-40B4-BE49-F238E27FC236}">
                      <a16:creationId xmlns:a16="http://schemas.microsoft.com/office/drawing/2014/main" id="{6224646A-D569-5F41-8460-F45F526617ED}"/>
                    </a:ext>
                  </a:extLst>
                </p:cNvPr>
                <p:cNvCxnSpPr>
                  <a:cxnSpLocks/>
                </p:cNvCxnSpPr>
                <p:nvPr/>
              </p:nvCxnSpPr>
              <p:spPr>
                <a:xfrm flipH="1">
                  <a:off x="80115" y="5967679"/>
                  <a:ext cx="230332" cy="0"/>
                </a:xfrm>
                <a:prstGeom prst="line">
                  <a:avLst/>
                </a:pr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103" name="Connecteur droit 102">
                  <a:extLst>
                    <a:ext uri="{FF2B5EF4-FFF2-40B4-BE49-F238E27FC236}">
                      <a16:creationId xmlns:a16="http://schemas.microsoft.com/office/drawing/2014/main" id="{8FD623E6-770D-614E-808B-87D6070F52CE}"/>
                    </a:ext>
                  </a:extLst>
                </p:cNvPr>
                <p:cNvCxnSpPr>
                  <a:cxnSpLocks/>
                </p:cNvCxnSpPr>
                <p:nvPr/>
              </p:nvCxnSpPr>
              <p:spPr>
                <a:xfrm flipH="1" flipV="1">
                  <a:off x="80251" y="5340959"/>
                  <a:ext cx="319339" cy="8541"/>
                </a:xfrm>
                <a:prstGeom prst="line">
                  <a:avLst/>
                </a:pr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104" name="Connecteur droit 103">
                  <a:extLst>
                    <a:ext uri="{FF2B5EF4-FFF2-40B4-BE49-F238E27FC236}">
                      <a16:creationId xmlns:a16="http://schemas.microsoft.com/office/drawing/2014/main" id="{0E2126F0-1BAD-344E-B602-20D6B0214618}"/>
                    </a:ext>
                  </a:extLst>
                </p:cNvPr>
                <p:cNvCxnSpPr>
                  <a:cxnSpLocks/>
                </p:cNvCxnSpPr>
                <p:nvPr/>
              </p:nvCxnSpPr>
              <p:spPr>
                <a:xfrm flipV="1">
                  <a:off x="80115" y="5349500"/>
                  <a:ext cx="0" cy="618179"/>
                </a:xfrm>
                <a:prstGeom prst="line">
                  <a:avLst/>
                </a:pr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cxnSp>
          </p:grpSp>
          <p:grpSp>
            <p:nvGrpSpPr>
              <p:cNvPr id="119" name="Groupe 118">
                <a:extLst>
                  <a:ext uri="{FF2B5EF4-FFF2-40B4-BE49-F238E27FC236}">
                    <a16:creationId xmlns:a16="http://schemas.microsoft.com/office/drawing/2014/main" id="{95D63E14-90A0-1C40-AF30-81CA1CE4C3B0}"/>
                  </a:ext>
                </a:extLst>
              </p:cNvPr>
              <p:cNvGrpSpPr/>
              <p:nvPr/>
            </p:nvGrpSpPr>
            <p:grpSpPr>
              <a:xfrm>
                <a:off x="9512242" y="4690340"/>
                <a:ext cx="309137" cy="996353"/>
                <a:chOff x="192880" y="5257441"/>
                <a:chExt cx="296043" cy="1168997"/>
              </a:xfrm>
            </p:grpSpPr>
            <p:grpSp>
              <p:nvGrpSpPr>
                <p:cNvPr id="120" name="Groupe 119">
                  <a:extLst>
                    <a:ext uri="{FF2B5EF4-FFF2-40B4-BE49-F238E27FC236}">
                      <a16:creationId xmlns:a16="http://schemas.microsoft.com/office/drawing/2014/main" id="{22FD2171-4F25-784C-B7CC-8ACF62BFA672}"/>
                    </a:ext>
                  </a:extLst>
                </p:cNvPr>
                <p:cNvGrpSpPr/>
                <p:nvPr/>
              </p:nvGrpSpPr>
              <p:grpSpPr>
                <a:xfrm>
                  <a:off x="239402" y="6051090"/>
                  <a:ext cx="247151" cy="375348"/>
                  <a:chOff x="102666" y="6051090"/>
                  <a:chExt cx="247151" cy="375348"/>
                </a:xfrm>
              </p:grpSpPr>
              <p:cxnSp>
                <p:nvCxnSpPr>
                  <p:cNvPr id="124" name="Connector: Elbow 30">
                    <a:extLst>
                      <a:ext uri="{FF2B5EF4-FFF2-40B4-BE49-F238E27FC236}">
                        <a16:creationId xmlns:a16="http://schemas.microsoft.com/office/drawing/2014/main" id="{0A054C52-93F0-064B-91EC-2D980C38A3DF}"/>
                      </a:ext>
                    </a:extLst>
                  </p:cNvPr>
                  <p:cNvCxnSpPr>
                    <a:cxnSpLocks/>
                  </p:cNvCxnSpPr>
                  <p:nvPr/>
                </p:nvCxnSpPr>
                <p:spPr>
                  <a:xfrm flipV="1">
                    <a:off x="102666" y="6051090"/>
                    <a:ext cx="247151" cy="197146"/>
                  </a:xfrm>
                  <a:prstGeom prst="bentConnector3">
                    <a:avLst/>
                  </a:prstGeom>
                  <a:ln w="1270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125" name="Connector: Elbow 32">
                    <a:extLst>
                      <a:ext uri="{FF2B5EF4-FFF2-40B4-BE49-F238E27FC236}">
                        <a16:creationId xmlns:a16="http://schemas.microsoft.com/office/drawing/2014/main" id="{56EBF8A8-2ABE-9B45-8C93-6317945F2265}"/>
                      </a:ext>
                    </a:extLst>
                  </p:cNvPr>
                  <p:cNvCxnSpPr>
                    <a:cxnSpLocks/>
                  </p:cNvCxnSpPr>
                  <p:nvPr/>
                </p:nvCxnSpPr>
                <p:spPr>
                  <a:xfrm>
                    <a:off x="102666" y="6248236"/>
                    <a:ext cx="247151" cy="178202"/>
                  </a:xfrm>
                  <a:prstGeom prst="bentConnector3">
                    <a:avLst/>
                  </a:prstGeom>
                  <a:ln w="1270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cxnSp>
              <p:nvCxnSpPr>
                <p:cNvPr id="121" name="Connecteur droit 120">
                  <a:extLst>
                    <a:ext uri="{FF2B5EF4-FFF2-40B4-BE49-F238E27FC236}">
                      <a16:creationId xmlns:a16="http://schemas.microsoft.com/office/drawing/2014/main" id="{24F82F7F-F856-8743-A3CA-644CBC4555D7}"/>
                    </a:ext>
                  </a:extLst>
                </p:cNvPr>
                <p:cNvCxnSpPr>
                  <a:cxnSpLocks/>
                </p:cNvCxnSpPr>
                <p:nvPr/>
              </p:nvCxnSpPr>
              <p:spPr>
                <a:xfrm flipH="1">
                  <a:off x="201534" y="6252469"/>
                  <a:ext cx="108915" cy="0"/>
                </a:xfrm>
                <a:prstGeom prst="line">
                  <a:avLst/>
                </a:pr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122" name="Connecteur droit 121">
                  <a:extLst>
                    <a:ext uri="{FF2B5EF4-FFF2-40B4-BE49-F238E27FC236}">
                      <a16:creationId xmlns:a16="http://schemas.microsoft.com/office/drawing/2014/main" id="{C9AB4A34-B3F1-F64D-AEAA-1CA04B46D6FF}"/>
                    </a:ext>
                  </a:extLst>
                </p:cNvPr>
                <p:cNvCxnSpPr>
                  <a:cxnSpLocks/>
                </p:cNvCxnSpPr>
                <p:nvPr/>
              </p:nvCxnSpPr>
              <p:spPr>
                <a:xfrm flipH="1">
                  <a:off x="201533" y="5257441"/>
                  <a:ext cx="287390" cy="0"/>
                </a:xfrm>
                <a:prstGeom prst="line">
                  <a:avLst/>
                </a:pr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123" name="Connecteur droit 122">
                  <a:extLst>
                    <a:ext uri="{FF2B5EF4-FFF2-40B4-BE49-F238E27FC236}">
                      <a16:creationId xmlns:a16="http://schemas.microsoft.com/office/drawing/2014/main" id="{C6230647-4D86-B643-8719-40F58164177F}"/>
                    </a:ext>
                  </a:extLst>
                </p:cNvPr>
                <p:cNvCxnSpPr>
                  <a:cxnSpLocks/>
                </p:cNvCxnSpPr>
                <p:nvPr/>
              </p:nvCxnSpPr>
              <p:spPr>
                <a:xfrm flipV="1">
                  <a:off x="192880" y="5257441"/>
                  <a:ext cx="8653" cy="990795"/>
                </a:xfrm>
                <a:prstGeom prst="line">
                  <a:avLst/>
                </a:pr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cxnSp>
          </p:grpSp>
          <p:grpSp>
            <p:nvGrpSpPr>
              <p:cNvPr id="139" name="Groupe 138">
                <a:extLst>
                  <a:ext uri="{FF2B5EF4-FFF2-40B4-BE49-F238E27FC236}">
                    <a16:creationId xmlns:a16="http://schemas.microsoft.com/office/drawing/2014/main" id="{CE7AFA95-BBAE-FC48-B555-A00766CA3A6B}"/>
                  </a:ext>
                </a:extLst>
              </p:cNvPr>
              <p:cNvGrpSpPr/>
              <p:nvPr/>
            </p:nvGrpSpPr>
            <p:grpSpPr>
              <a:xfrm>
                <a:off x="5025730" y="4690640"/>
                <a:ext cx="598464" cy="1244305"/>
                <a:chOff x="4458210" y="5420613"/>
                <a:chExt cx="506178" cy="1244305"/>
              </a:xfrm>
            </p:grpSpPr>
            <p:grpSp>
              <p:nvGrpSpPr>
                <p:cNvPr id="108" name="Groupe 107">
                  <a:extLst>
                    <a:ext uri="{FF2B5EF4-FFF2-40B4-BE49-F238E27FC236}">
                      <a16:creationId xmlns:a16="http://schemas.microsoft.com/office/drawing/2014/main" id="{406F523B-DB44-EF45-9242-9C54509EC876}"/>
                    </a:ext>
                  </a:extLst>
                </p:cNvPr>
                <p:cNvGrpSpPr/>
                <p:nvPr/>
              </p:nvGrpSpPr>
              <p:grpSpPr>
                <a:xfrm>
                  <a:off x="4458210" y="5420613"/>
                  <a:ext cx="485943" cy="941058"/>
                  <a:chOff x="69976" y="5483952"/>
                  <a:chExt cx="485943" cy="941058"/>
                </a:xfrm>
              </p:grpSpPr>
              <p:cxnSp>
                <p:nvCxnSpPr>
                  <p:cNvPr id="111" name="Connecteur droit 110">
                    <a:extLst>
                      <a:ext uri="{FF2B5EF4-FFF2-40B4-BE49-F238E27FC236}">
                        <a16:creationId xmlns:a16="http://schemas.microsoft.com/office/drawing/2014/main" id="{47C6A0D2-D6FC-E54A-A4B9-77B51E055330}"/>
                      </a:ext>
                    </a:extLst>
                  </p:cNvPr>
                  <p:cNvCxnSpPr>
                    <a:cxnSpLocks/>
                  </p:cNvCxnSpPr>
                  <p:nvPr/>
                </p:nvCxnSpPr>
                <p:spPr>
                  <a:xfrm flipH="1">
                    <a:off x="73552" y="5483952"/>
                    <a:ext cx="288531" cy="0"/>
                  </a:xfrm>
                  <a:prstGeom prst="line">
                    <a:avLst/>
                  </a:pr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cxnSp>
              <p:grpSp>
                <p:nvGrpSpPr>
                  <p:cNvPr id="109" name="Groupe 108">
                    <a:extLst>
                      <a:ext uri="{FF2B5EF4-FFF2-40B4-BE49-F238E27FC236}">
                        <a16:creationId xmlns:a16="http://schemas.microsoft.com/office/drawing/2014/main" id="{98951EC4-3D59-8347-9CF2-775C5202C239}"/>
                      </a:ext>
                    </a:extLst>
                  </p:cNvPr>
                  <p:cNvGrpSpPr/>
                  <p:nvPr/>
                </p:nvGrpSpPr>
                <p:grpSpPr>
                  <a:xfrm>
                    <a:off x="73549" y="6054428"/>
                    <a:ext cx="482370" cy="363247"/>
                    <a:chOff x="-63187" y="6054428"/>
                    <a:chExt cx="482370" cy="363247"/>
                  </a:xfrm>
                </p:grpSpPr>
                <p:cxnSp>
                  <p:nvCxnSpPr>
                    <p:cNvPr id="113" name="Connector: Elbow 30">
                      <a:extLst>
                        <a:ext uri="{FF2B5EF4-FFF2-40B4-BE49-F238E27FC236}">
                          <a16:creationId xmlns:a16="http://schemas.microsoft.com/office/drawing/2014/main" id="{1B5D3379-905D-F445-A278-B9BDEDE83AB0}"/>
                        </a:ext>
                      </a:extLst>
                    </p:cNvPr>
                    <p:cNvCxnSpPr>
                      <a:cxnSpLocks/>
                    </p:cNvCxnSpPr>
                    <p:nvPr/>
                  </p:nvCxnSpPr>
                  <p:spPr>
                    <a:xfrm flipV="1">
                      <a:off x="-63187" y="6054428"/>
                      <a:ext cx="482370" cy="362355"/>
                    </a:xfrm>
                    <a:prstGeom prst="bentConnector3">
                      <a:avLst>
                        <a:gd name="adj1" fmla="val 69553"/>
                      </a:avLst>
                    </a:prstGeom>
                    <a:ln w="1270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114" name="Connector: Elbow 32">
                      <a:extLst>
                        <a:ext uri="{FF2B5EF4-FFF2-40B4-BE49-F238E27FC236}">
                          <a16:creationId xmlns:a16="http://schemas.microsoft.com/office/drawing/2014/main" id="{B83840DC-C84C-FC4F-B537-08DB7A7F4239}"/>
                        </a:ext>
                      </a:extLst>
                    </p:cNvPr>
                    <p:cNvCxnSpPr>
                      <a:cxnSpLocks/>
                    </p:cNvCxnSpPr>
                    <p:nvPr/>
                  </p:nvCxnSpPr>
                  <p:spPr>
                    <a:xfrm flipV="1">
                      <a:off x="191212" y="6415483"/>
                      <a:ext cx="226536" cy="2192"/>
                    </a:xfrm>
                    <a:prstGeom prst="bentConnector3">
                      <a:avLst/>
                    </a:prstGeom>
                    <a:ln w="1270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cxnSp>
                <p:nvCxnSpPr>
                  <p:cNvPr id="112" name="Connecteur droit 111">
                    <a:extLst>
                      <a:ext uri="{FF2B5EF4-FFF2-40B4-BE49-F238E27FC236}">
                        <a16:creationId xmlns:a16="http://schemas.microsoft.com/office/drawing/2014/main" id="{A5305A0F-9B5C-164A-87CB-AA3D4839AE87}"/>
                      </a:ext>
                    </a:extLst>
                  </p:cNvPr>
                  <p:cNvCxnSpPr>
                    <a:cxnSpLocks/>
                  </p:cNvCxnSpPr>
                  <p:nvPr/>
                </p:nvCxnSpPr>
                <p:spPr>
                  <a:xfrm flipH="1" flipV="1">
                    <a:off x="69976" y="5483952"/>
                    <a:ext cx="9190" cy="941058"/>
                  </a:xfrm>
                  <a:prstGeom prst="line">
                    <a:avLst/>
                  </a:pr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cxnSp>
            </p:grpSp>
            <p:cxnSp>
              <p:nvCxnSpPr>
                <p:cNvPr id="129" name="Connecteur droit 128">
                  <a:extLst>
                    <a:ext uri="{FF2B5EF4-FFF2-40B4-BE49-F238E27FC236}">
                      <a16:creationId xmlns:a16="http://schemas.microsoft.com/office/drawing/2014/main" id="{16B41FE4-CBEF-A645-B40F-7F9564FACF51}"/>
                    </a:ext>
                  </a:extLst>
                </p:cNvPr>
                <p:cNvCxnSpPr>
                  <a:cxnSpLocks/>
                </p:cNvCxnSpPr>
                <p:nvPr/>
              </p:nvCxnSpPr>
              <p:spPr>
                <a:xfrm flipH="1" flipV="1">
                  <a:off x="4794345" y="6348199"/>
                  <a:ext cx="3913" cy="301979"/>
                </a:xfrm>
                <a:prstGeom prst="line">
                  <a:avLst/>
                </a:pr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133" name="Connector: Elbow 30">
                  <a:extLst>
                    <a:ext uri="{FF2B5EF4-FFF2-40B4-BE49-F238E27FC236}">
                      <a16:creationId xmlns:a16="http://schemas.microsoft.com/office/drawing/2014/main" id="{2F78E036-FC54-C34E-9B61-F820A87B1C73}"/>
                    </a:ext>
                  </a:extLst>
                </p:cNvPr>
                <p:cNvCxnSpPr>
                  <a:cxnSpLocks/>
                </p:cNvCxnSpPr>
                <p:nvPr/>
              </p:nvCxnSpPr>
              <p:spPr>
                <a:xfrm>
                  <a:off x="4794345" y="6664917"/>
                  <a:ext cx="170043" cy="1"/>
                </a:xfrm>
                <a:prstGeom prst="bentConnector3">
                  <a:avLst>
                    <a:gd name="adj1" fmla="val 50000"/>
                  </a:avLst>
                </a:prstGeom>
                <a:ln w="1270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140" name="Groupe 139">
                <a:extLst>
                  <a:ext uri="{FF2B5EF4-FFF2-40B4-BE49-F238E27FC236}">
                    <a16:creationId xmlns:a16="http://schemas.microsoft.com/office/drawing/2014/main" id="{587E5619-FE7A-2A44-B675-3B9F303572A3}"/>
                  </a:ext>
                </a:extLst>
              </p:cNvPr>
              <p:cNvGrpSpPr/>
              <p:nvPr/>
            </p:nvGrpSpPr>
            <p:grpSpPr>
              <a:xfrm>
                <a:off x="7326414" y="4679088"/>
                <a:ext cx="450590" cy="1261899"/>
                <a:chOff x="4457275" y="5178035"/>
                <a:chExt cx="431504" cy="1464579"/>
              </a:xfrm>
            </p:grpSpPr>
            <p:grpSp>
              <p:nvGrpSpPr>
                <p:cNvPr id="141" name="Groupe 140">
                  <a:extLst>
                    <a:ext uri="{FF2B5EF4-FFF2-40B4-BE49-F238E27FC236}">
                      <a16:creationId xmlns:a16="http://schemas.microsoft.com/office/drawing/2014/main" id="{26174A16-B405-3748-84D9-3ACBA6D51FD8}"/>
                    </a:ext>
                  </a:extLst>
                </p:cNvPr>
                <p:cNvGrpSpPr/>
                <p:nvPr/>
              </p:nvGrpSpPr>
              <p:grpSpPr>
                <a:xfrm>
                  <a:off x="4457275" y="5178035"/>
                  <a:ext cx="417512" cy="1185064"/>
                  <a:chOff x="69041" y="5241374"/>
                  <a:chExt cx="417512" cy="1185064"/>
                </a:xfrm>
              </p:grpSpPr>
              <p:grpSp>
                <p:nvGrpSpPr>
                  <p:cNvPr id="144" name="Groupe 143">
                    <a:extLst>
                      <a:ext uri="{FF2B5EF4-FFF2-40B4-BE49-F238E27FC236}">
                        <a16:creationId xmlns:a16="http://schemas.microsoft.com/office/drawing/2014/main" id="{8D0EE26A-F5EC-E948-852D-433E94EBADE4}"/>
                      </a:ext>
                    </a:extLst>
                  </p:cNvPr>
                  <p:cNvGrpSpPr/>
                  <p:nvPr/>
                </p:nvGrpSpPr>
                <p:grpSpPr>
                  <a:xfrm>
                    <a:off x="239402" y="6051090"/>
                    <a:ext cx="247151" cy="375348"/>
                    <a:chOff x="102666" y="6051090"/>
                    <a:chExt cx="247151" cy="375348"/>
                  </a:xfrm>
                </p:grpSpPr>
                <p:cxnSp>
                  <p:nvCxnSpPr>
                    <p:cNvPr id="148" name="Connector: Elbow 30">
                      <a:extLst>
                        <a:ext uri="{FF2B5EF4-FFF2-40B4-BE49-F238E27FC236}">
                          <a16:creationId xmlns:a16="http://schemas.microsoft.com/office/drawing/2014/main" id="{604900BA-3AFA-7D4E-989B-50DA1CD2A01B}"/>
                        </a:ext>
                      </a:extLst>
                    </p:cNvPr>
                    <p:cNvCxnSpPr>
                      <a:cxnSpLocks/>
                    </p:cNvCxnSpPr>
                    <p:nvPr/>
                  </p:nvCxnSpPr>
                  <p:spPr>
                    <a:xfrm flipV="1">
                      <a:off x="102666" y="6051090"/>
                      <a:ext cx="247151" cy="197146"/>
                    </a:xfrm>
                    <a:prstGeom prst="bentConnector3">
                      <a:avLst/>
                    </a:prstGeom>
                    <a:ln w="1270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149" name="Connector: Elbow 32">
                      <a:extLst>
                        <a:ext uri="{FF2B5EF4-FFF2-40B4-BE49-F238E27FC236}">
                          <a16:creationId xmlns:a16="http://schemas.microsoft.com/office/drawing/2014/main" id="{05ABD83C-D294-AA43-AA94-3AC750601B52}"/>
                        </a:ext>
                      </a:extLst>
                    </p:cNvPr>
                    <p:cNvCxnSpPr>
                      <a:cxnSpLocks/>
                    </p:cNvCxnSpPr>
                    <p:nvPr/>
                  </p:nvCxnSpPr>
                  <p:spPr>
                    <a:xfrm>
                      <a:off x="102666" y="6248236"/>
                      <a:ext cx="247151" cy="178202"/>
                    </a:xfrm>
                    <a:prstGeom prst="bentConnector3">
                      <a:avLst/>
                    </a:prstGeom>
                    <a:ln w="1270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cxnSp>
                <p:nvCxnSpPr>
                  <p:cNvPr id="145" name="Connecteur droit 144">
                    <a:extLst>
                      <a:ext uri="{FF2B5EF4-FFF2-40B4-BE49-F238E27FC236}">
                        <a16:creationId xmlns:a16="http://schemas.microsoft.com/office/drawing/2014/main" id="{F2FFFEA3-F4F2-5642-8ECD-B2BA98BCF9E7}"/>
                      </a:ext>
                    </a:extLst>
                  </p:cNvPr>
                  <p:cNvCxnSpPr>
                    <a:cxnSpLocks/>
                  </p:cNvCxnSpPr>
                  <p:nvPr/>
                </p:nvCxnSpPr>
                <p:spPr>
                  <a:xfrm flipH="1">
                    <a:off x="80115" y="6248236"/>
                    <a:ext cx="230332" cy="0"/>
                  </a:xfrm>
                  <a:prstGeom prst="line">
                    <a:avLst/>
                  </a:pr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146" name="Connecteur droit 145">
                    <a:extLst>
                      <a:ext uri="{FF2B5EF4-FFF2-40B4-BE49-F238E27FC236}">
                        <a16:creationId xmlns:a16="http://schemas.microsoft.com/office/drawing/2014/main" id="{87B97CF6-C0AE-F741-9DE5-5ADA4B5431FF}"/>
                      </a:ext>
                    </a:extLst>
                  </p:cNvPr>
                  <p:cNvCxnSpPr>
                    <a:cxnSpLocks/>
                  </p:cNvCxnSpPr>
                  <p:nvPr/>
                </p:nvCxnSpPr>
                <p:spPr>
                  <a:xfrm flipH="1">
                    <a:off x="80115" y="5245185"/>
                    <a:ext cx="330552" cy="9248"/>
                  </a:xfrm>
                  <a:prstGeom prst="line">
                    <a:avLst/>
                  </a:pr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147" name="Connecteur droit 146">
                    <a:extLst>
                      <a:ext uri="{FF2B5EF4-FFF2-40B4-BE49-F238E27FC236}">
                        <a16:creationId xmlns:a16="http://schemas.microsoft.com/office/drawing/2014/main" id="{B6C21C48-3332-F74B-93A3-6CDD46F174E0}"/>
                      </a:ext>
                    </a:extLst>
                  </p:cNvPr>
                  <p:cNvCxnSpPr>
                    <a:cxnSpLocks/>
                  </p:cNvCxnSpPr>
                  <p:nvPr/>
                </p:nvCxnSpPr>
                <p:spPr>
                  <a:xfrm flipV="1">
                    <a:off x="69041" y="5241374"/>
                    <a:ext cx="1" cy="1009898"/>
                  </a:xfrm>
                  <a:prstGeom prst="line">
                    <a:avLst/>
                  </a:pr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cxnSp>
            </p:grpSp>
            <p:cxnSp>
              <p:nvCxnSpPr>
                <p:cNvPr id="142" name="Connecteur droit 141">
                  <a:extLst>
                    <a:ext uri="{FF2B5EF4-FFF2-40B4-BE49-F238E27FC236}">
                      <a16:creationId xmlns:a16="http://schemas.microsoft.com/office/drawing/2014/main" id="{9AE3CFE6-EA40-9248-96C2-64379FE8BD26}"/>
                    </a:ext>
                  </a:extLst>
                </p:cNvPr>
                <p:cNvCxnSpPr>
                  <a:cxnSpLocks/>
                </p:cNvCxnSpPr>
                <p:nvPr/>
              </p:nvCxnSpPr>
              <p:spPr>
                <a:xfrm flipH="1" flipV="1">
                  <a:off x="4754277" y="6340635"/>
                  <a:ext cx="3913" cy="301979"/>
                </a:xfrm>
                <a:prstGeom prst="line">
                  <a:avLst/>
                </a:pr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143" name="Connector: Elbow 30">
                  <a:extLst>
                    <a:ext uri="{FF2B5EF4-FFF2-40B4-BE49-F238E27FC236}">
                      <a16:creationId xmlns:a16="http://schemas.microsoft.com/office/drawing/2014/main" id="{66D03CDD-A499-CD40-A64A-99D59C1EDB29}"/>
                    </a:ext>
                  </a:extLst>
                </p:cNvPr>
                <p:cNvCxnSpPr>
                  <a:cxnSpLocks/>
                </p:cNvCxnSpPr>
                <p:nvPr/>
              </p:nvCxnSpPr>
              <p:spPr>
                <a:xfrm flipV="1">
                  <a:off x="4787824" y="6638853"/>
                  <a:ext cx="100955" cy="3470"/>
                </a:xfrm>
                <a:prstGeom prst="bentConnector3">
                  <a:avLst/>
                </a:prstGeom>
                <a:ln w="1270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cxnSp>
            <p:nvCxnSpPr>
              <p:cNvPr id="190" name="Connecteur droit 189">
                <a:extLst>
                  <a:ext uri="{FF2B5EF4-FFF2-40B4-BE49-F238E27FC236}">
                    <a16:creationId xmlns:a16="http://schemas.microsoft.com/office/drawing/2014/main" id="{6A7E4904-764E-CE4D-8604-A2F27432B87E}"/>
                  </a:ext>
                </a:extLst>
              </p:cNvPr>
              <p:cNvCxnSpPr>
                <a:cxnSpLocks/>
              </p:cNvCxnSpPr>
              <p:nvPr/>
            </p:nvCxnSpPr>
            <p:spPr>
              <a:xfrm>
                <a:off x="5525169" y="4088072"/>
                <a:ext cx="0" cy="135675"/>
              </a:xfrm>
              <a:prstGeom prst="line">
                <a:avLst/>
              </a:prstGeom>
              <a:ln w="31750">
                <a:solidFill>
                  <a:srgbClr val="7030A0"/>
                </a:solidFill>
              </a:ln>
            </p:spPr>
            <p:style>
              <a:lnRef idx="1">
                <a:schemeClr val="accent1"/>
              </a:lnRef>
              <a:fillRef idx="0">
                <a:schemeClr val="accent1"/>
              </a:fillRef>
              <a:effectRef idx="0">
                <a:schemeClr val="accent1"/>
              </a:effectRef>
              <a:fontRef idx="minor">
                <a:schemeClr val="tx1"/>
              </a:fontRef>
            </p:style>
          </p:cxnSp>
          <p:sp>
            <p:nvSpPr>
              <p:cNvPr id="212" name="Rectangle : coins arrondis 211" descr="RUFISQUE&#10;THIES&#10;">
                <a:extLst>
                  <a:ext uri="{FF2B5EF4-FFF2-40B4-BE49-F238E27FC236}">
                    <a16:creationId xmlns:a16="http://schemas.microsoft.com/office/drawing/2014/main" id="{3121F494-78E8-4644-82DB-55AF65D0F6BD}"/>
                  </a:ext>
                </a:extLst>
              </p:cNvPr>
              <p:cNvSpPr/>
              <p:nvPr/>
            </p:nvSpPr>
            <p:spPr>
              <a:xfrm>
                <a:off x="923883" y="5819579"/>
                <a:ext cx="873162" cy="247151"/>
              </a:xfrm>
              <a:prstGeom prst="roundRect">
                <a:avLst>
                  <a:gd name="adj" fmla="val 10000"/>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Mbour</a:t>
                </a:r>
              </a:p>
            </p:txBody>
          </p:sp>
          <p:cxnSp>
            <p:nvCxnSpPr>
              <p:cNvPr id="252" name="Connector: Elbow 30">
                <a:extLst>
                  <a:ext uri="{FF2B5EF4-FFF2-40B4-BE49-F238E27FC236}">
                    <a16:creationId xmlns:a16="http://schemas.microsoft.com/office/drawing/2014/main" id="{216EA811-9BE5-6147-B268-D143B50BA79D}"/>
                  </a:ext>
                </a:extLst>
              </p:cNvPr>
              <p:cNvCxnSpPr>
                <a:cxnSpLocks/>
              </p:cNvCxnSpPr>
              <p:nvPr/>
            </p:nvCxnSpPr>
            <p:spPr>
              <a:xfrm rot="5400000" flipH="1" flipV="1">
                <a:off x="602737" y="5346235"/>
                <a:ext cx="367191" cy="185884"/>
              </a:xfrm>
              <a:prstGeom prst="bentConnector3">
                <a:avLst>
                  <a:gd name="adj1" fmla="val 101627"/>
                </a:avLst>
              </a:prstGeom>
              <a:ln w="1270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253" name="Connector: Elbow 32">
                <a:extLst>
                  <a:ext uri="{FF2B5EF4-FFF2-40B4-BE49-F238E27FC236}">
                    <a16:creationId xmlns:a16="http://schemas.microsoft.com/office/drawing/2014/main" id="{F904F8FC-2A5B-6143-AA2C-0207CC146AFE}"/>
                  </a:ext>
                </a:extLst>
              </p:cNvPr>
              <p:cNvCxnSpPr>
                <a:cxnSpLocks/>
              </p:cNvCxnSpPr>
              <p:nvPr/>
            </p:nvCxnSpPr>
            <p:spPr>
              <a:xfrm flipV="1">
                <a:off x="446228" y="5613362"/>
                <a:ext cx="431350" cy="4864"/>
              </a:xfrm>
              <a:prstGeom prst="bentConnector3">
                <a:avLst/>
              </a:prstGeom>
              <a:ln w="1270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254" name="Connecteur droit 253">
                <a:extLst>
                  <a:ext uri="{FF2B5EF4-FFF2-40B4-BE49-F238E27FC236}">
                    <a16:creationId xmlns:a16="http://schemas.microsoft.com/office/drawing/2014/main" id="{272B84E0-9E88-DD46-8EFF-958A4B74DD13}"/>
                  </a:ext>
                </a:extLst>
              </p:cNvPr>
              <p:cNvCxnSpPr>
                <a:cxnSpLocks/>
              </p:cNvCxnSpPr>
              <p:nvPr/>
            </p:nvCxnSpPr>
            <p:spPr>
              <a:xfrm flipH="1" flipV="1">
                <a:off x="681779" y="5618736"/>
                <a:ext cx="4626" cy="301979"/>
              </a:xfrm>
              <a:prstGeom prst="line">
                <a:avLst/>
              </a:pr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267" name="Connecteur droit 266">
                <a:extLst>
                  <a:ext uri="{FF2B5EF4-FFF2-40B4-BE49-F238E27FC236}">
                    <a16:creationId xmlns:a16="http://schemas.microsoft.com/office/drawing/2014/main" id="{2B1BF3FA-E5F8-704F-A206-3710409BADC7}"/>
                  </a:ext>
                </a:extLst>
              </p:cNvPr>
              <p:cNvCxnSpPr>
                <a:cxnSpLocks/>
              </p:cNvCxnSpPr>
              <p:nvPr/>
            </p:nvCxnSpPr>
            <p:spPr>
              <a:xfrm flipH="1" flipV="1">
                <a:off x="446228" y="4679088"/>
                <a:ext cx="4253" cy="913976"/>
              </a:xfrm>
              <a:prstGeom prst="line">
                <a:avLst/>
              </a:prstGeom>
              <a:ln w="19050">
                <a:solidFill>
                  <a:schemeClr val="accent3"/>
                </a:solidFill>
                <a:prstDash val="sysDot"/>
              </a:ln>
            </p:spPr>
            <p:style>
              <a:lnRef idx="1">
                <a:schemeClr val="accent1"/>
              </a:lnRef>
              <a:fillRef idx="0">
                <a:schemeClr val="accent1"/>
              </a:fillRef>
              <a:effectRef idx="0">
                <a:schemeClr val="accent1"/>
              </a:effectRef>
              <a:fontRef idx="minor">
                <a:schemeClr val="tx1"/>
              </a:fontRef>
            </p:style>
          </p:cxnSp>
        </p:grpSp>
        <p:cxnSp>
          <p:nvCxnSpPr>
            <p:cNvPr id="321" name="Connector: Elbow 32">
              <a:extLst>
                <a:ext uri="{FF2B5EF4-FFF2-40B4-BE49-F238E27FC236}">
                  <a16:creationId xmlns:a16="http://schemas.microsoft.com/office/drawing/2014/main" id="{F001E6B1-01DC-6F47-BAC6-4D43C5F4DEC6}"/>
                </a:ext>
              </a:extLst>
            </p:cNvPr>
            <p:cNvCxnSpPr>
              <a:cxnSpLocks/>
            </p:cNvCxnSpPr>
            <p:nvPr/>
          </p:nvCxnSpPr>
          <p:spPr>
            <a:xfrm flipV="1">
              <a:off x="698088" y="5993626"/>
              <a:ext cx="239257" cy="2214"/>
            </a:xfrm>
            <a:prstGeom prst="bentConnector3">
              <a:avLst/>
            </a:prstGeom>
            <a:ln w="12700">
              <a:solidFill>
                <a:schemeClr val="bg1">
                  <a:lumMod val="65000"/>
                </a:schemeClr>
              </a:solidFill>
              <a:prstDash val="sysDot"/>
              <a:tailEnd type="oval"/>
            </a:ln>
          </p:spPr>
          <p:style>
            <a:lnRef idx="1">
              <a:schemeClr val="accent1"/>
            </a:lnRef>
            <a:fillRef idx="0">
              <a:schemeClr val="accent1"/>
            </a:fillRef>
            <a:effectRef idx="0">
              <a:schemeClr val="accent1"/>
            </a:effectRef>
            <a:fontRef idx="minor">
              <a:schemeClr val="tx1"/>
            </a:fontRef>
          </p:style>
        </p:cxnSp>
        <p:graphicFrame>
          <p:nvGraphicFramePr>
            <p:cNvPr id="327" name="Diagramme 326">
              <a:extLst>
                <a:ext uri="{FF2B5EF4-FFF2-40B4-BE49-F238E27FC236}">
                  <a16:creationId xmlns:a16="http://schemas.microsoft.com/office/drawing/2014/main" id="{92116F65-1E2D-5340-B368-04B3518B0BD9}"/>
                </a:ext>
              </a:extLst>
            </p:cNvPr>
            <p:cNvGraphicFramePr/>
            <p:nvPr/>
          </p:nvGraphicFramePr>
          <p:xfrm>
            <a:off x="455372" y="6216156"/>
            <a:ext cx="2000158" cy="577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5" name="Groupe 94">
              <a:extLst>
                <a:ext uri="{FF2B5EF4-FFF2-40B4-BE49-F238E27FC236}">
                  <a16:creationId xmlns:a16="http://schemas.microsoft.com/office/drawing/2014/main" id="{C0A586B3-7CF8-D640-992A-E3BF7ACDF90B}"/>
                </a:ext>
              </a:extLst>
            </p:cNvPr>
            <p:cNvGrpSpPr/>
            <p:nvPr/>
          </p:nvGrpSpPr>
          <p:grpSpPr>
            <a:xfrm>
              <a:off x="4725624" y="1643870"/>
              <a:ext cx="1792412" cy="1424342"/>
              <a:chOff x="4725624" y="1598150"/>
              <a:chExt cx="1792412" cy="1424342"/>
            </a:xfrm>
          </p:grpSpPr>
          <p:sp>
            <p:nvSpPr>
              <p:cNvPr id="85" name="Rectangle : coins arrondis 84">
                <a:extLst>
                  <a:ext uri="{FF2B5EF4-FFF2-40B4-BE49-F238E27FC236}">
                    <a16:creationId xmlns:a16="http://schemas.microsoft.com/office/drawing/2014/main" id="{8DCC45D7-C730-194A-B3DA-843728E5E02E}"/>
                  </a:ext>
                </a:extLst>
              </p:cNvPr>
              <p:cNvSpPr/>
              <p:nvPr/>
            </p:nvSpPr>
            <p:spPr>
              <a:xfrm>
                <a:off x="5152254" y="1598150"/>
                <a:ext cx="1256926" cy="525564"/>
              </a:xfrm>
              <a:prstGeom prst="roundRect">
                <a:avLst>
                  <a:gd name="adj" fmla="val 10000"/>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87" name="Rectangle : coins arrondis 86">
                <a:extLst>
                  <a:ext uri="{FF2B5EF4-FFF2-40B4-BE49-F238E27FC236}">
                    <a16:creationId xmlns:a16="http://schemas.microsoft.com/office/drawing/2014/main" id="{F2137C68-7AE4-C348-A0D2-6E34D3152457}"/>
                  </a:ext>
                </a:extLst>
              </p:cNvPr>
              <p:cNvSpPr/>
              <p:nvPr/>
            </p:nvSpPr>
            <p:spPr>
              <a:xfrm>
                <a:off x="5135810" y="2409564"/>
                <a:ext cx="1290264" cy="525564"/>
              </a:xfrm>
              <a:prstGeom prst="roundRect">
                <a:avLst>
                  <a:gd name="adj" fmla="val 10000"/>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88" name="Forme libre 87">
                <a:extLst>
                  <a:ext uri="{FF2B5EF4-FFF2-40B4-BE49-F238E27FC236}">
                    <a16:creationId xmlns:a16="http://schemas.microsoft.com/office/drawing/2014/main" id="{73CF577D-7ABF-A54F-A3A9-9B1A9CA498C3}"/>
                  </a:ext>
                </a:extLst>
              </p:cNvPr>
              <p:cNvSpPr/>
              <p:nvPr/>
            </p:nvSpPr>
            <p:spPr>
              <a:xfrm>
                <a:off x="5227772" y="2496928"/>
                <a:ext cx="1290264" cy="525564"/>
              </a:xfrm>
              <a:custGeom>
                <a:avLst/>
                <a:gdLst>
                  <a:gd name="connsiteX0" fmla="*/ 0 w 1290264"/>
                  <a:gd name="connsiteY0" fmla="*/ 52556 h 525564"/>
                  <a:gd name="connsiteX1" fmla="*/ 52556 w 1290264"/>
                  <a:gd name="connsiteY1" fmla="*/ 0 h 525564"/>
                  <a:gd name="connsiteX2" fmla="*/ 1237708 w 1290264"/>
                  <a:gd name="connsiteY2" fmla="*/ 0 h 525564"/>
                  <a:gd name="connsiteX3" fmla="*/ 1290264 w 1290264"/>
                  <a:gd name="connsiteY3" fmla="*/ 52556 h 525564"/>
                  <a:gd name="connsiteX4" fmla="*/ 1290264 w 1290264"/>
                  <a:gd name="connsiteY4" fmla="*/ 473008 h 525564"/>
                  <a:gd name="connsiteX5" fmla="*/ 1237708 w 1290264"/>
                  <a:gd name="connsiteY5" fmla="*/ 525564 h 525564"/>
                  <a:gd name="connsiteX6" fmla="*/ 52556 w 1290264"/>
                  <a:gd name="connsiteY6" fmla="*/ 525564 h 525564"/>
                  <a:gd name="connsiteX7" fmla="*/ 0 w 1290264"/>
                  <a:gd name="connsiteY7" fmla="*/ 473008 h 525564"/>
                  <a:gd name="connsiteX8" fmla="*/ 0 w 1290264"/>
                  <a:gd name="connsiteY8" fmla="*/ 52556 h 52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0264" h="525564">
                    <a:moveTo>
                      <a:pt x="0" y="52556"/>
                    </a:moveTo>
                    <a:cubicBezTo>
                      <a:pt x="0" y="23530"/>
                      <a:pt x="23530" y="0"/>
                      <a:pt x="52556" y="0"/>
                    </a:cubicBezTo>
                    <a:lnTo>
                      <a:pt x="1237708" y="0"/>
                    </a:lnTo>
                    <a:cubicBezTo>
                      <a:pt x="1266734" y="0"/>
                      <a:pt x="1290264" y="23530"/>
                      <a:pt x="1290264" y="52556"/>
                    </a:cubicBezTo>
                    <a:lnTo>
                      <a:pt x="1290264" y="473008"/>
                    </a:lnTo>
                    <a:cubicBezTo>
                      <a:pt x="1290264" y="502034"/>
                      <a:pt x="1266734" y="525564"/>
                      <a:pt x="1237708" y="525564"/>
                    </a:cubicBezTo>
                    <a:lnTo>
                      <a:pt x="52556" y="525564"/>
                    </a:lnTo>
                    <a:cubicBezTo>
                      <a:pt x="23530" y="525564"/>
                      <a:pt x="0" y="502034"/>
                      <a:pt x="0" y="473008"/>
                    </a:cubicBezTo>
                    <a:lnTo>
                      <a:pt x="0" y="52556"/>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1113" tIns="61113" rIns="61113" bIns="61113"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fr-FR"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Spécialiste</a:t>
                </a:r>
                <a:r>
                  <a:rPr kumimoji="0" lang="fr-FR" sz="1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 </a:t>
                </a:r>
                <a:r>
                  <a:rPr kumimoji="0" lang="fr-FR"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en Communication</a:t>
                </a:r>
                <a:endParaRPr kumimoji="0" lang="fr-FR" sz="10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Accolade ouvrante 4">
                <a:extLst>
                  <a:ext uri="{FF2B5EF4-FFF2-40B4-BE49-F238E27FC236}">
                    <a16:creationId xmlns:a16="http://schemas.microsoft.com/office/drawing/2014/main" id="{1BF2A62F-AD8C-5D4E-96E1-96045A573E25}"/>
                  </a:ext>
                </a:extLst>
              </p:cNvPr>
              <p:cNvSpPr/>
              <p:nvPr/>
            </p:nvSpPr>
            <p:spPr>
              <a:xfrm>
                <a:off x="4725624" y="1819833"/>
                <a:ext cx="408739" cy="941294"/>
              </a:xfrm>
              <a:prstGeom prst="leftBrac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50" name="Connecteur droit 149">
                <a:extLst>
                  <a:ext uri="{FF2B5EF4-FFF2-40B4-BE49-F238E27FC236}">
                    <a16:creationId xmlns:a16="http://schemas.microsoft.com/office/drawing/2014/main" id="{14A1260D-1B9D-EA4B-911B-5C62C9A0BF68}"/>
                  </a:ext>
                </a:extLst>
              </p:cNvPr>
              <p:cNvCxnSpPr>
                <a:cxnSpLocks/>
              </p:cNvCxnSpPr>
              <p:nvPr/>
            </p:nvCxnSpPr>
            <p:spPr>
              <a:xfrm>
                <a:off x="5850351" y="2192189"/>
                <a:ext cx="0" cy="215489"/>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6" name="Forme libre 85">
                <a:extLst>
                  <a:ext uri="{FF2B5EF4-FFF2-40B4-BE49-F238E27FC236}">
                    <a16:creationId xmlns:a16="http://schemas.microsoft.com/office/drawing/2014/main" id="{0D164F82-F274-5548-B612-B209A177CC25}"/>
                  </a:ext>
                </a:extLst>
              </p:cNvPr>
              <p:cNvSpPr/>
              <p:nvPr/>
            </p:nvSpPr>
            <p:spPr>
              <a:xfrm>
                <a:off x="5244216" y="1673482"/>
                <a:ext cx="1256926" cy="525564"/>
              </a:xfrm>
              <a:custGeom>
                <a:avLst/>
                <a:gdLst>
                  <a:gd name="connsiteX0" fmla="*/ 0 w 1256926"/>
                  <a:gd name="connsiteY0" fmla="*/ 52556 h 525564"/>
                  <a:gd name="connsiteX1" fmla="*/ 52556 w 1256926"/>
                  <a:gd name="connsiteY1" fmla="*/ 0 h 525564"/>
                  <a:gd name="connsiteX2" fmla="*/ 1204370 w 1256926"/>
                  <a:gd name="connsiteY2" fmla="*/ 0 h 525564"/>
                  <a:gd name="connsiteX3" fmla="*/ 1256926 w 1256926"/>
                  <a:gd name="connsiteY3" fmla="*/ 52556 h 525564"/>
                  <a:gd name="connsiteX4" fmla="*/ 1256926 w 1256926"/>
                  <a:gd name="connsiteY4" fmla="*/ 473008 h 525564"/>
                  <a:gd name="connsiteX5" fmla="*/ 1204370 w 1256926"/>
                  <a:gd name="connsiteY5" fmla="*/ 525564 h 525564"/>
                  <a:gd name="connsiteX6" fmla="*/ 52556 w 1256926"/>
                  <a:gd name="connsiteY6" fmla="*/ 525564 h 525564"/>
                  <a:gd name="connsiteX7" fmla="*/ 0 w 1256926"/>
                  <a:gd name="connsiteY7" fmla="*/ 473008 h 525564"/>
                  <a:gd name="connsiteX8" fmla="*/ 0 w 1256926"/>
                  <a:gd name="connsiteY8" fmla="*/ 52556 h 52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6926" h="525564">
                    <a:moveTo>
                      <a:pt x="0" y="52556"/>
                    </a:moveTo>
                    <a:cubicBezTo>
                      <a:pt x="0" y="23530"/>
                      <a:pt x="23530" y="0"/>
                      <a:pt x="52556" y="0"/>
                    </a:cubicBezTo>
                    <a:lnTo>
                      <a:pt x="1204370" y="0"/>
                    </a:lnTo>
                    <a:cubicBezTo>
                      <a:pt x="1233396" y="0"/>
                      <a:pt x="1256926" y="23530"/>
                      <a:pt x="1256926" y="52556"/>
                    </a:cubicBezTo>
                    <a:lnTo>
                      <a:pt x="1256926" y="473008"/>
                    </a:lnTo>
                    <a:cubicBezTo>
                      <a:pt x="1256926" y="502034"/>
                      <a:pt x="1233396" y="525564"/>
                      <a:pt x="1204370" y="525564"/>
                    </a:cubicBezTo>
                    <a:lnTo>
                      <a:pt x="52556" y="525564"/>
                    </a:lnTo>
                    <a:cubicBezTo>
                      <a:pt x="23530" y="525564"/>
                      <a:pt x="0" y="502034"/>
                      <a:pt x="0" y="473008"/>
                    </a:cubicBezTo>
                    <a:lnTo>
                      <a:pt x="0" y="52556"/>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1113" tIns="61113" rIns="61113" bIns="61113"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fr-FR"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Spécialiste en Suivi Evaluation</a:t>
                </a:r>
              </a:p>
            </p:txBody>
          </p:sp>
        </p:grpSp>
        <p:sp>
          <p:nvSpPr>
            <p:cNvPr id="53" name="Forme libre 52">
              <a:extLst>
                <a:ext uri="{FF2B5EF4-FFF2-40B4-BE49-F238E27FC236}">
                  <a16:creationId xmlns:a16="http://schemas.microsoft.com/office/drawing/2014/main" id="{19A06529-AC84-7249-8C86-7690B117FCD1}"/>
                </a:ext>
              </a:extLst>
            </p:cNvPr>
            <p:cNvSpPr/>
            <p:nvPr/>
          </p:nvSpPr>
          <p:spPr>
            <a:xfrm>
              <a:off x="3012273" y="1703802"/>
              <a:ext cx="1703491" cy="766220"/>
            </a:xfrm>
            <a:custGeom>
              <a:avLst/>
              <a:gdLst>
                <a:gd name="connsiteX0" fmla="*/ 0 w 1703491"/>
                <a:gd name="connsiteY0" fmla="*/ 76622 h 766220"/>
                <a:gd name="connsiteX1" fmla="*/ 76622 w 1703491"/>
                <a:gd name="connsiteY1" fmla="*/ 0 h 766220"/>
                <a:gd name="connsiteX2" fmla="*/ 1626869 w 1703491"/>
                <a:gd name="connsiteY2" fmla="*/ 0 h 766220"/>
                <a:gd name="connsiteX3" fmla="*/ 1703491 w 1703491"/>
                <a:gd name="connsiteY3" fmla="*/ 76622 h 766220"/>
                <a:gd name="connsiteX4" fmla="*/ 1703491 w 1703491"/>
                <a:gd name="connsiteY4" fmla="*/ 689598 h 766220"/>
                <a:gd name="connsiteX5" fmla="*/ 1626869 w 1703491"/>
                <a:gd name="connsiteY5" fmla="*/ 766220 h 766220"/>
                <a:gd name="connsiteX6" fmla="*/ 76622 w 1703491"/>
                <a:gd name="connsiteY6" fmla="*/ 766220 h 766220"/>
                <a:gd name="connsiteX7" fmla="*/ 0 w 1703491"/>
                <a:gd name="connsiteY7" fmla="*/ 689598 h 766220"/>
                <a:gd name="connsiteX8" fmla="*/ 0 w 1703491"/>
                <a:gd name="connsiteY8" fmla="*/ 76622 h 76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3491" h="766220">
                  <a:moveTo>
                    <a:pt x="0" y="76622"/>
                  </a:moveTo>
                  <a:cubicBezTo>
                    <a:pt x="0" y="34305"/>
                    <a:pt x="34305" y="0"/>
                    <a:pt x="76622" y="0"/>
                  </a:cubicBezTo>
                  <a:lnTo>
                    <a:pt x="1626869" y="0"/>
                  </a:lnTo>
                  <a:cubicBezTo>
                    <a:pt x="1669186" y="0"/>
                    <a:pt x="1703491" y="34305"/>
                    <a:pt x="1703491" y="76622"/>
                  </a:cubicBezTo>
                  <a:lnTo>
                    <a:pt x="1703491" y="689598"/>
                  </a:lnTo>
                  <a:cubicBezTo>
                    <a:pt x="1703491" y="731915"/>
                    <a:pt x="1669186" y="766220"/>
                    <a:pt x="1626869" y="766220"/>
                  </a:cubicBezTo>
                  <a:lnTo>
                    <a:pt x="76622" y="766220"/>
                  </a:lnTo>
                  <a:cubicBezTo>
                    <a:pt x="34305" y="766220"/>
                    <a:pt x="0" y="731915"/>
                    <a:pt x="0" y="689598"/>
                  </a:cubicBezTo>
                  <a:lnTo>
                    <a:pt x="0" y="76622"/>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1972" tIns="71972" rIns="71972" bIns="71972"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0" lang="fr-FR" sz="1300" b="1" i="0" u="none" strike="noStrike" kern="1200" cap="none" spc="0" normalizeH="0" baseline="0" noProof="0" dirty="0">
                  <a:ln>
                    <a:noFill/>
                  </a:ln>
                  <a:solidFill>
                    <a:prstClr val="black">
                      <a:hueOff val="0"/>
                      <a:satOff val="0"/>
                      <a:lumOff val="0"/>
                      <a:alphaOff val="0"/>
                    </a:prstClr>
                  </a:solidFill>
                  <a:effectLst>
                    <a:outerShdw blurRad="38100" dist="38100" dir="2700000" algn="tl">
                      <a:srgbClr val="000000">
                        <a:alpha val="43137"/>
                      </a:srgbClr>
                    </a:outerShdw>
                  </a:effectLst>
                  <a:uLnTx/>
                  <a:uFillTx/>
                  <a:latin typeface="Calibri" panose="020F0502020204030204"/>
                  <a:ea typeface="+mn-ea"/>
                  <a:cs typeface="+mn-cs"/>
                </a:rPr>
                <a:t>POOL TECHNIQUE</a:t>
              </a:r>
            </a:p>
            <a:p>
              <a:pPr marL="0" marR="0" lvl="0" indent="0" algn="ctr" defTabSz="577850" rtl="0" eaLnBrk="1" fontAlgn="auto" latinLnBrk="0" hangingPunct="1">
                <a:lnSpc>
                  <a:spcPct val="100000"/>
                </a:lnSpc>
                <a:spcBef>
                  <a:spcPct val="0"/>
                </a:spcBef>
                <a:spcAft>
                  <a:spcPct val="35000"/>
                </a:spcAft>
                <a:buClrTx/>
                <a:buSzTx/>
                <a:buFontTx/>
                <a:buNone/>
                <a:tabLst/>
                <a:defRPr/>
              </a:pPr>
              <a:r>
                <a:rPr kumimoji="0" lang="fr-FR"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Coordonnateur Technique</a:t>
              </a:r>
            </a:p>
          </p:txBody>
        </p:sp>
      </p:grpSp>
    </p:spTree>
    <p:extLst>
      <p:ext uri="{BB962C8B-B14F-4D97-AF65-F5344CB8AC3E}">
        <p14:creationId xmlns:p14="http://schemas.microsoft.com/office/powerpoint/2010/main" val="2721471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CBD05-00C0-45D1-9B7B-E7E42D1EED4F}"/>
              </a:ext>
            </a:extLst>
          </p:cNvPr>
          <p:cNvSpPr txBox="1">
            <a:spLocks/>
          </p:cNvSpPr>
          <p:nvPr/>
        </p:nvSpPr>
        <p:spPr>
          <a:xfrm>
            <a:off x="3616824" y="0"/>
            <a:ext cx="8575176" cy="1450757"/>
          </a:xfrm>
          <a:prstGeom prst="rect">
            <a:avLst/>
          </a:prstGeom>
        </p:spPr>
        <p:txBody>
          <a:bodyPr vert="horz" lIns="91440" tIns="45720" rIns="91440" bIns="45720" rtlCol="0" anchor="b">
            <a:noAutofit/>
          </a:bodyPr>
          <a:lstStyle>
            <a:defPPr>
              <a:defRPr lang="en-US"/>
            </a:defPPr>
            <a:lvl1pPr>
              <a:lnSpc>
                <a:spcPct val="85000"/>
              </a:lnSpc>
              <a:spcBef>
                <a:spcPct val="0"/>
              </a:spcBef>
              <a:spcAft>
                <a:spcPts val="600"/>
              </a:spcAft>
              <a:buNone/>
              <a:defRPr sz="4400" b="1" spc="-50" baseline="0">
                <a:solidFill>
                  <a:schemeClr val="accent1">
                    <a:lumMod val="75000"/>
                  </a:schemeClr>
                </a:solidFill>
                <a:latin typeface="+mj-lt"/>
                <a:ea typeface="+mj-ea"/>
                <a:cs typeface="+mj-cs"/>
              </a:defRPr>
            </a:lvl1pPr>
          </a:lstStyle>
          <a:p>
            <a:r>
              <a:rPr lang="fr-FR" sz="3200" dirty="0">
                <a:solidFill>
                  <a:schemeClr val="tx1"/>
                </a:solidFill>
                <a:latin typeface="Times New Roman" panose="02020603050405020304" pitchFamily="18" charset="0"/>
                <a:cs typeface="Times New Roman" panose="02020603050405020304" pitchFamily="18" charset="0"/>
              </a:rPr>
              <a:t>Objectifs du PROCASEF</a:t>
            </a:r>
          </a:p>
        </p:txBody>
      </p:sp>
      <p:sp>
        <p:nvSpPr>
          <p:cNvPr id="3" name="Content Placeholder 2">
            <a:extLst>
              <a:ext uri="{FF2B5EF4-FFF2-40B4-BE49-F238E27FC236}">
                <a16:creationId xmlns:a16="http://schemas.microsoft.com/office/drawing/2014/main" id="{4EB2B315-0477-4F3A-8AA7-BFE38EB864EB}"/>
              </a:ext>
            </a:extLst>
          </p:cNvPr>
          <p:cNvSpPr txBox="1">
            <a:spLocks/>
          </p:cNvSpPr>
          <p:nvPr/>
        </p:nvSpPr>
        <p:spPr>
          <a:xfrm>
            <a:off x="509451" y="1658984"/>
            <a:ext cx="11492050" cy="4990790"/>
          </a:xfrm>
          <a:prstGeom prst="rect">
            <a:avLst/>
          </a:prstGeom>
          <a:solidFill>
            <a:srgbClr val="FFFF99"/>
          </a:solidFill>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lnSpc>
                <a:spcPct val="110000"/>
              </a:lnSpc>
              <a:buNone/>
            </a:pPr>
            <a:r>
              <a:rPr lang="fr-F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Contribution au PSE 2: </a:t>
            </a:r>
            <a:r>
              <a:rPr lang="fr-FR" sz="2400" i="1" dirty="0">
                <a:latin typeface="Times New Roman" panose="02020603050405020304" pitchFamily="18" charset="0"/>
                <a:cs typeface="Times New Roman" panose="02020603050405020304" pitchFamily="18" charset="0"/>
              </a:rPr>
              <a:t>Le Sénégal poursuivra les réformes relatives à l’accès au foncier. Ainsi, il conviendra : </a:t>
            </a:r>
            <a:endParaRPr lang="fr-FR" sz="2400" dirty="0">
              <a:latin typeface="Times New Roman" panose="02020603050405020304" pitchFamily="18" charset="0"/>
              <a:cs typeface="Times New Roman" panose="02020603050405020304" pitchFamily="18" charset="0"/>
            </a:endParaRPr>
          </a:p>
          <a:p>
            <a:pPr lvl="1" algn="just">
              <a:lnSpc>
                <a:spcPct val="110000"/>
              </a:lnSpc>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de réaliser le cadastre universel ; </a:t>
            </a:r>
          </a:p>
          <a:p>
            <a:pPr lvl="1" algn="just">
              <a:lnSpc>
                <a:spcPct val="110000"/>
              </a:lnSpc>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d’accélérer la sécurisation du foncier en milieu rural à travers l’octroi de titres d’ affectation </a:t>
            </a:r>
          </a:p>
          <a:p>
            <a:pPr lvl="1" algn="just">
              <a:lnSpc>
                <a:spcPct val="110000"/>
              </a:lnSpc>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de finaliser la dématérialisation  des documents et procédures foncières. </a:t>
            </a:r>
          </a:p>
          <a:p>
            <a:pPr marL="0" indent="0" algn="just">
              <a:lnSpc>
                <a:spcPct val="110000"/>
              </a:lnSpc>
              <a:buNone/>
            </a:pPr>
            <a:r>
              <a:rPr lang="fr-F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Objectifs:</a:t>
            </a:r>
          </a:p>
          <a:p>
            <a:pPr lvl="1" algn="just">
              <a:lnSpc>
                <a:spcPct val="110000"/>
              </a:lnSpc>
              <a:buFont typeface="Arial" panose="020B0604020202020204" pitchFamily="34" charset="0"/>
              <a:buChar char="•"/>
            </a:pPr>
            <a:r>
              <a:rPr lang="fr-FR" sz="2400" dirty="0">
                <a:latin typeface="Times New Roman" panose="02020603050405020304" pitchFamily="18" charset="0"/>
                <a:cs typeface="Times New Roman" panose="02020603050405020304" pitchFamily="18" charset="0"/>
              </a:rPr>
              <a:t>renforcer la capacité du Gouvernement pour la mise en œuvre d’un cadastre à l’échelle local et nationale, et d’améliorer le système d’enregistrement  et de formaliser des droits fonciers dans des zones sélectionnées</a:t>
            </a:r>
          </a:p>
        </p:txBody>
      </p:sp>
    </p:spTree>
    <p:extLst>
      <p:ext uri="{BB962C8B-B14F-4D97-AF65-F5344CB8AC3E}">
        <p14:creationId xmlns:p14="http://schemas.microsoft.com/office/powerpoint/2010/main" val="3313426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11558-F218-4D78-8328-028F2CF451A8}"/>
              </a:ext>
            </a:extLst>
          </p:cNvPr>
          <p:cNvSpPr txBox="1">
            <a:spLocks/>
          </p:cNvSpPr>
          <p:nvPr/>
        </p:nvSpPr>
        <p:spPr>
          <a:xfrm>
            <a:off x="4974771" y="634947"/>
            <a:ext cx="6574972" cy="445652"/>
          </a:xfrm>
          <a:prstGeom prst="rect">
            <a:avLst/>
          </a:prstGeom>
        </p:spPr>
        <p:txBody>
          <a:bodyPr vert="horz" lIns="91440" tIns="45720" rIns="91440" bIns="45720" rtlCol="0" anchor="b">
            <a:noAutofit/>
          </a:bodyPr>
          <a:lstStyle>
            <a:defPPr>
              <a:defRPr lang="en-US"/>
            </a:defPPr>
            <a:lvl1pPr>
              <a:lnSpc>
                <a:spcPct val="85000"/>
              </a:lnSpc>
              <a:spcBef>
                <a:spcPct val="0"/>
              </a:spcBef>
              <a:spcAft>
                <a:spcPts val="600"/>
              </a:spcAft>
              <a:buNone/>
              <a:defRPr sz="4400" b="1" spc="-50" baseline="0">
                <a:solidFill>
                  <a:schemeClr val="accent1">
                    <a:lumMod val="75000"/>
                  </a:schemeClr>
                </a:solidFill>
                <a:latin typeface="+mj-lt"/>
                <a:ea typeface="+mj-ea"/>
                <a:cs typeface="+mj-cs"/>
              </a:defRPr>
            </a:lvl1pPr>
          </a:lstStyle>
          <a:p>
            <a:r>
              <a:rPr lang="en-US" sz="3600" dirty="0">
                <a:solidFill>
                  <a:schemeClr val="tx1"/>
                </a:solidFill>
                <a:latin typeface="Times New Roman" panose="02020603050405020304" pitchFamily="18" charset="0"/>
                <a:cs typeface="Times New Roman" panose="02020603050405020304" pitchFamily="18" charset="0"/>
              </a:rPr>
              <a:t>Approche</a:t>
            </a:r>
            <a:r>
              <a:rPr lang="en-US" sz="3600" dirty="0">
                <a:latin typeface="Times New Roman" panose="02020603050405020304" pitchFamily="18" charset="0"/>
                <a:cs typeface="Times New Roman" panose="02020603050405020304" pitchFamily="18" charset="0"/>
              </a:rPr>
              <a:t> : </a:t>
            </a:r>
          </a:p>
        </p:txBody>
      </p:sp>
      <p:sp>
        <p:nvSpPr>
          <p:cNvPr id="3" name="Content Placeholder 2">
            <a:extLst>
              <a:ext uri="{FF2B5EF4-FFF2-40B4-BE49-F238E27FC236}">
                <a16:creationId xmlns:a16="http://schemas.microsoft.com/office/drawing/2014/main" id="{FCE357C4-6930-4CA2-9D3D-C5837F68F572}"/>
              </a:ext>
            </a:extLst>
          </p:cNvPr>
          <p:cNvSpPr txBox="1">
            <a:spLocks/>
          </p:cNvSpPr>
          <p:nvPr/>
        </p:nvSpPr>
        <p:spPr>
          <a:xfrm>
            <a:off x="642258" y="1080599"/>
            <a:ext cx="10461171" cy="5142454"/>
          </a:xfrm>
          <a:prstGeom prst="rect">
            <a:avLst/>
          </a:prstGeom>
          <a:solidFill>
            <a:srgbClr val="FFFF99"/>
          </a:solidFill>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00000"/>
              </a:lnSpc>
              <a:buFont typeface="Arial" panose="020B0604020202020204" pitchFamily="34" charset="0"/>
              <a:buChar char="•"/>
            </a:pPr>
            <a:endParaRPr lang="en-US" sz="2400" dirty="0">
              <a:solidFill>
                <a:schemeClr val="tx1"/>
              </a:solidFill>
              <a:latin typeface="Times New Roman" panose="02020603050405020304" pitchFamily="18" charset="0"/>
              <a:cs typeface="Times New Roman" panose="02020603050405020304" pitchFamily="18" charset="0"/>
            </a:endParaRPr>
          </a:p>
          <a:p>
            <a:pPr marL="201168" lvl="1" indent="0" algn="just">
              <a:lnSpc>
                <a:spcPct val="100000"/>
              </a:lnSpc>
              <a:buNone/>
            </a:pPr>
            <a:r>
              <a:rPr lang="en-US" sz="2400" dirty="0">
                <a:solidFill>
                  <a:schemeClr val="tx1"/>
                </a:solidFill>
                <a:latin typeface="Times New Roman" panose="02020603050405020304" pitchFamily="18" charset="0"/>
                <a:cs typeface="Times New Roman" panose="02020603050405020304" pitchFamily="18" charset="0"/>
              </a:rPr>
              <a:t>Un cadastre national nécessite des prérequis :</a:t>
            </a:r>
          </a:p>
          <a:p>
            <a:pPr lvl="2" algn="just">
              <a:lnSpc>
                <a:spcPct val="100000"/>
              </a:lnSpc>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des institutions dotées de capacités technologiques et humaines, </a:t>
            </a:r>
          </a:p>
          <a:p>
            <a:pPr lvl="2" algn="just">
              <a:lnSpc>
                <a:spcPct val="100000"/>
              </a:lnSpc>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des infrastructures en géodésie, imageries satellitaires et systèmes d’information, </a:t>
            </a:r>
          </a:p>
          <a:p>
            <a:pPr lvl="2" algn="just">
              <a:lnSpc>
                <a:spcPct val="100000"/>
              </a:lnSpc>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des ressources humaines adéquates et en nombre suffisant, </a:t>
            </a:r>
          </a:p>
          <a:p>
            <a:pPr lvl="2" algn="just">
              <a:lnSpc>
                <a:spcPct val="100000"/>
              </a:lnSpc>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des modes opératoires efficaces et déjà testés,</a:t>
            </a:r>
          </a:p>
          <a:p>
            <a:pPr lvl="2" algn="just">
              <a:lnSpc>
                <a:spcPct val="100000"/>
              </a:lnSpc>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des ressources financières susceptibles de pérenniser les premiers investissements. </a:t>
            </a:r>
          </a:p>
          <a:p>
            <a:pPr lvl="1"/>
            <a:endParaRPr lang="en-US"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9630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0E86F243-9925-455F-83BC-EF5A87C34556}"/>
              </a:ext>
            </a:extLst>
          </p:cNvPr>
          <p:cNvPicPr>
            <a:picLocks noChangeAspect="1"/>
          </p:cNvPicPr>
          <p:nvPr/>
        </p:nvPicPr>
        <p:blipFill rotWithShape="1">
          <a:blip r:embed="rId2"/>
          <a:srcRect l="8642" t="2470" r="8436" b="3374"/>
          <a:stretch/>
        </p:blipFill>
        <p:spPr>
          <a:xfrm>
            <a:off x="4876800" y="162560"/>
            <a:ext cx="7203440" cy="6110006"/>
          </a:xfrm>
          <a:prstGeom prst="rect">
            <a:avLst/>
          </a:prstGeom>
          <a:ln w="19050" cap="sq" cmpd="thickThin">
            <a:solidFill>
              <a:srgbClr val="000000"/>
            </a:solidFill>
            <a:prstDash val="solid"/>
            <a:miter lim="800000"/>
          </a:ln>
          <a:effectLst>
            <a:innerShdw blurRad="76200">
              <a:srgbClr val="000000"/>
            </a:innerShdw>
          </a:effectLst>
        </p:spPr>
      </p:pic>
      <p:sp>
        <p:nvSpPr>
          <p:cNvPr id="9" name="object 3">
            <a:extLst>
              <a:ext uri="{FF2B5EF4-FFF2-40B4-BE49-F238E27FC236}">
                <a16:creationId xmlns:a16="http://schemas.microsoft.com/office/drawing/2014/main" id="{B1D8D133-8E7D-49BC-83D9-BA9DA44969D7}"/>
              </a:ext>
            </a:extLst>
          </p:cNvPr>
          <p:cNvSpPr txBox="1"/>
          <p:nvPr/>
        </p:nvSpPr>
        <p:spPr>
          <a:xfrm>
            <a:off x="50800" y="162560"/>
            <a:ext cx="4730206" cy="5863785"/>
          </a:xfrm>
          <a:prstGeom prst="rect">
            <a:avLst/>
          </a:prstGeom>
          <a:solidFill>
            <a:srgbClr val="FFFF9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0">
            <a:schemeClr val="accent4"/>
          </a:lnRef>
          <a:fillRef idx="3">
            <a:schemeClr val="accent4"/>
          </a:fillRef>
          <a:effectRef idx="3">
            <a:schemeClr val="accent4"/>
          </a:effectRef>
          <a:fontRef idx="minor">
            <a:schemeClr val="lt1"/>
          </a:fontRef>
        </p:style>
        <p:txBody>
          <a:bodyPr vert="horz" wrap="square" lIns="0" tIns="69215" rIns="0" bIns="0" rtlCol="0">
            <a:spAutoFit/>
          </a:bodyPr>
          <a:lstStyle/>
          <a:p>
            <a:pPr marL="12065" marR="8255" lvl="0" algn="ctr" defTabSz="914400" rtl="0" eaLnBrk="1" fontAlgn="auto" latinLnBrk="0" hangingPunct="1">
              <a:lnSpc>
                <a:spcPct val="150000"/>
              </a:lnSpc>
              <a:spcBef>
                <a:spcPts val="545"/>
              </a:spcBef>
              <a:spcAft>
                <a:spcPts val="0"/>
              </a:spcAft>
              <a:buClrTx/>
              <a:buSzTx/>
              <a:tabLst/>
              <a:defRPr/>
            </a:pPr>
            <a:r>
              <a:rPr kumimoji="0" lang="fr-FR" sz="1600" b="1" i="0" u="none" strike="noStrike" kern="1200" cap="none" spc="-5" normalizeH="0" baseline="0" noProof="0" dirty="0">
                <a:ln>
                  <a:noFill/>
                </a:ln>
                <a:solidFill>
                  <a:srgbClr val="404040"/>
                </a:solidFill>
                <a:effectLst/>
                <a:uLnTx/>
                <a:uFillTx/>
                <a:latin typeface="Times New Roman" panose="02020603050405020304" pitchFamily="18" charset="0"/>
                <a:cs typeface="Times New Roman" panose="02020603050405020304" pitchFamily="18" charset="0"/>
              </a:rPr>
              <a:t>  </a:t>
            </a:r>
            <a:r>
              <a:rPr kumimoji="0" lang="fr-FR" b="1" i="0" u="none" strike="noStrike" kern="1200" cap="none" spc="-5" normalizeH="0" baseline="0" noProof="0" dirty="0">
                <a:ln>
                  <a:noFill/>
                </a:ln>
                <a:solidFill>
                  <a:srgbClr val="404040"/>
                </a:solidFill>
                <a:effectLst/>
                <a:uLnTx/>
                <a:uFillTx/>
                <a:latin typeface="Times New Roman" panose="02020603050405020304" pitchFamily="18" charset="0"/>
                <a:cs typeface="Times New Roman" panose="02020603050405020304" pitchFamily="18" charset="0"/>
              </a:rPr>
              <a:t>CRITERES DE CHOIX DES GRAPPES:</a:t>
            </a:r>
          </a:p>
          <a:p>
            <a:pPr marL="755015" marR="8255" lvl="1" indent="-285750" algn="just" defTabSz="914400" rtl="0" eaLnBrk="1" fontAlgn="auto" latinLnBrk="0" hangingPunct="1">
              <a:lnSpc>
                <a:spcPct val="150000"/>
              </a:lnSpc>
              <a:spcBef>
                <a:spcPts val="545"/>
              </a:spcBef>
              <a:spcAft>
                <a:spcPts val="0"/>
              </a:spcAft>
              <a:buClrTx/>
              <a:buSzTx/>
              <a:buFont typeface="Arial" panose="020B0604020202020204" pitchFamily="34" charset="0"/>
              <a:buChar char="•"/>
              <a:tabLst/>
              <a:defRPr/>
            </a:pPr>
            <a:r>
              <a:rPr kumimoji="0" lang="fr-FR" sz="1800" b="1" i="0" u="none" strike="noStrike" kern="1200" cap="none" spc="-5" normalizeH="0" baseline="0" noProof="0" dirty="0">
                <a:ln>
                  <a:noFill/>
                </a:ln>
                <a:solidFill>
                  <a:srgbClr val="404040"/>
                </a:solidFill>
                <a:effectLst/>
                <a:uLnTx/>
                <a:uFillTx/>
                <a:latin typeface="Times New Roman" panose="02020603050405020304" pitchFamily="18" charset="0"/>
                <a:cs typeface="Times New Roman" panose="02020603050405020304" pitchFamily="18" charset="0"/>
              </a:rPr>
              <a:t> </a:t>
            </a:r>
            <a:r>
              <a:rPr kumimoji="0" lang="fr-FR" sz="1800" b="0" i="0" u="none" strike="noStrike" kern="1200" cap="none" spc="-5" normalizeH="0" baseline="0" noProof="0" dirty="0">
                <a:ln>
                  <a:noFill/>
                </a:ln>
                <a:solidFill>
                  <a:srgbClr val="404040"/>
                </a:solidFill>
                <a:effectLst/>
                <a:uLnTx/>
                <a:uFillTx/>
                <a:latin typeface="Times New Roman" panose="02020603050405020304" pitchFamily="18" charset="0"/>
                <a:cs typeface="Times New Roman" panose="02020603050405020304" pitchFamily="18" charset="0"/>
              </a:rPr>
              <a:t>Zone à fore pression foncière</a:t>
            </a:r>
          </a:p>
          <a:p>
            <a:pPr marL="755015" marR="8255" lvl="1" indent="-285750" algn="just" defTabSz="914400" rtl="0" eaLnBrk="1" fontAlgn="auto" latinLnBrk="0" hangingPunct="1">
              <a:lnSpc>
                <a:spcPct val="150000"/>
              </a:lnSpc>
              <a:spcBef>
                <a:spcPts val="545"/>
              </a:spcBef>
              <a:spcAft>
                <a:spcPts val="0"/>
              </a:spcAft>
              <a:buClrTx/>
              <a:buSzTx/>
              <a:buFont typeface="Arial" panose="020B0604020202020204" pitchFamily="34" charset="0"/>
              <a:buChar char="•"/>
              <a:tabLst/>
              <a:defRPr/>
            </a:pPr>
            <a:r>
              <a:rPr kumimoji="0" lang="fr-FR" sz="1800" b="0" i="0" u="none" strike="noStrike" kern="1200" cap="none" spc="-5" normalizeH="0" baseline="0" noProof="0" dirty="0">
                <a:ln>
                  <a:noFill/>
                </a:ln>
                <a:solidFill>
                  <a:srgbClr val="404040"/>
                </a:solidFill>
                <a:effectLst/>
                <a:uLnTx/>
                <a:uFillTx/>
                <a:latin typeface="Times New Roman" panose="02020603050405020304" pitchFamily="18" charset="0"/>
                <a:cs typeface="Times New Roman" panose="02020603050405020304" pitchFamily="18" charset="0"/>
              </a:rPr>
              <a:t> Zone agro-</a:t>
            </a:r>
            <a:r>
              <a:rPr kumimoji="0" lang="fr-FR" sz="1800" b="0" i="0" u="none" strike="noStrike" kern="1200" cap="none" spc="-5" normalizeH="0" baseline="0" noProof="0" dirty="0" err="1">
                <a:ln>
                  <a:noFill/>
                </a:ln>
                <a:solidFill>
                  <a:srgbClr val="404040"/>
                </a:solidFill>
                <a:effectLst/>
                <a:uLnTx/>
                <a:uFillTx/>
                <a:latin typeface="Times New Roman" panose="02020603050405020304" pitchFamily="18" charset="0"/>
                <a:cs typeface="Times New Roman" panose="02020603050405020304" pitchFamily="18" charset="0"/>
              </a:rPr>
              <a:t>écologieques</a:t>
            </a:r>
            <a:endParaRPr kumimoji="0" lang="fr-FR" sz="1800" b="0" i="0" u="none" strike="noStrike" kern="1200" cap="none" spc="-5" normalizeH="0" baseline="0" noProof="0" dirty="0">
              <a:ln>
                <a:noFill/>
              </a:ln>
              <a:solidFill>
                <a:srgbClr val="404040"/>
              </a:solidFill>
              <a:effectLst/>
              <a:uLnTx/>
              <a:uFillTx/>
              <a:latin typeface="Times New Roman" panose="02020603050405020304" pitchFamily="18" charset="0"/>
              <a:cs typeface="Times New Roman" panose="02020603050405020304" pitchFamily="18" charset="0"/>
            </a:endParaRPr>
          </a:p>
          <a:p>
            <a:pPr marL="755015" marR="8255" lvl="1" indent="-285750" algn="just" defTabSz="914400" rtl="0" eaLnBrk="1" fontAlgn="auto" latinLnBrk="0" hangingPunct="1">
              <a:lnSpc>
                <a:spcPct val="150000"/>
              </a:lnSpc>
              <a:spcBef>
                <a:spcPts val="545"/>
              </a:spcBef>
              <a:spcAft>
                <a:spcPts val="0"/>
              </a:spcAft>
              <a:buClrTx/>
              <a:buSzTx/>
              <a:buFont typeface="Arial" panose="020B0604020202020204" pitchFamily="34" charset="0"/>
              <a:buChar char="•"/>
              <a:tabLst/>
              <a:defRPr/>
            </a:pPr>
            <a:r>
              <a:rPr kumimoji="0" lang="fr-FR" sz="1800" b="0" i="0" u="none" strike="noStrike" kern="1200" cap="none" spc="-5" normalizeH="0" baseline="0" noProof="0" dirty="0">
                <a:ln>
                  <a:noFill/>
                </a:ln>
                <a:solidFill>
                  <a:srgbClr val="404040"/>
                </a:solidFill>
                <a:effectLst/>
                <a:uLnTx/>
                <a:uFillTx/>
                <a:latin typeface="Times New Roman" panose="02020603050405020304" pitchFamily="18" charset="0"/>
                <a:cs typeface="Times New Roman" panose="02020603050405020304" pitchFamily="18" charset="0"/>
              </a:rPr>
              <a:t> Zones à fort enjeu économique</a:t>
            </a:r>
          </a:p>
          <a:p>
            <a:pPr marL="755015" marR="0" lvl="1" indent="-285750" algn="just" defTabSz="914400" rtl="0" eaLnBrk="1" fontAlgn="auto" latinLnBrk="0" hangingPunct="1">
              <a:lnSpc>
                <a:spcPct val="100000"/>
              </a:lnSpc>
              <a:spcBef>
                <a:spcPts val="0"/>
              </a:spcBef>
              <a:spcAft>
                <a:spcPts val="0"/>
              </a:spcAft>
              <a:buClrTx/>
              <a:buSzPct val="78125"/>
              <a:buFont typeface="Arial" panose="020B0604020202020204" pitchFamily="34" charset="0"/>
              <a:buChar char="•"/>
              <a:tabLst>
                <a:tab pos="421005" algn="l"/>
                <a:tab pos="421640" algn="l"/>
              </a:tabLst>
              <a:defRPr/>
            </a:pPr>
            <a:r>
              <a:rPr kumimoji="0" sz="1600" b="1" i="0" u="none" strike="noStrike" kern="1200" cap="none" spc="-5" normalizeH="0" baseline="0" noProof="0" dirty="0" err="1">
                <a:ln>
                  <a:noFill/>
                </a:ln>
                <a:solidFill>
                  <a:srgbClr val="404040"/>
                </a:solidFill>
                <a:effectLst/>
                <a:uLnTx/>
                <a:uFillTx/>
                <a:latin typeface="Times New Roman" panose="02020603050405020304" pitchFamily="18" charset="0"/>
                <a:cs typeface="Times New Roman" panose="02020603050405020304" pitchFamily="18" charset="0"/>
              </a:rPr>
              <a:t>Grappe</a:t>
            </a:r>
            <a:r>
              <a:rPr kumimoji="0" sz="1600" b="1" i="0" u="none" strike="noStrike" kern="1200" cap="none" spc="-5" normalizeH="0" baseline="0" noProof="0" dirty="0">
                <a:ln>
                  <a:noFill/>
                </a:ln>
                <a:solidFill>
                  <a:srgbClr val="404040"/>
                </a:solidFill>
                <a:effectLst/>
                <a:uLnTx/>
                <a:uFillTx/>
                <a:latin typeface="Times New Roman" panose="02020603050405020304" pitchFamily="18" charset="0"/>
                <a:cs typeface="Times New Roman" panose="02020603050405020304" pitchFamily="18" charset="0"/>
              </a:rPr>
              <a:t> du Grand Dakar :</a:t>
            </a:r>
            <a:r>
              <a:rPr kumimoji="0" lang="fr-FR" sz="1600" b="1" i="0" u="none" strike="noStrike" kern="1200" cap="none" spc="-5" normalizeH="0" baseline="0" noProof="0" dirty="0">
                <a:ln>
                  <a:noFill/>
                </a:ln>
                <a:solidFill>
                  <a:srgbClr val="404040"/>
                </a:solidFill>
                <a:effectLst/>
                <a:uLnTx/>
                <a:uFillTx/>
                <a:latin typeface="Times New Roman" panose="02020603050405020304" pitchFamily="18" charset="0"/>
                <a:cs typeface="Times New Roman" panose="02020603050405020304" pitchFamily="18" charset="0"/>
              </a:rPr>
              <a:t> </a:t>
            </a:r>
          </a:p>
          <a:p>
            <a:pPr marL="755015" marR="0" lvl="1" indent="-285750" algn="just" defTabSz="914400" rtl="0" eaLnBrk="1" fontAlgn="auto" latinLnBrk="0" hangingPunct="1">
              <a:lnSpc>
                <a:spcPct val="100000"/>
              </a:lnSpc>
              <a:spcBef>
                <a:spcPts val="0"/>
              </a:spcBef>
              <a:spcAft>
                <a:spcPts val="0"/>
              </a:spcAft>
              <a:buClrTx/>
              <a:buSzPct val="78125"/>
              <a:buFont typeface="Arial" panose="020B0604020202020204" pitchFamily="34" charset="0"/>
              <a:buChar char="•"/>
              <a:tabLst>
                <a:tab pos="421005" algn="l"/>
                <a:tab pos="421640" algn="l"/>
              </a:tabLst>
              <a:defRPr/>
            </a:pPr>
            <a:r>
              <a:rPr kumimoji="0" lang="fr-FR" sz="1600" b="1" i="0" u="none" strike="noStrike" kern="1200" cap="none" spc="-5" normalizeH="0" baseline="0" noProof="0" dirty="0">
                <a:ln>
                  <a:noFill/>
                </a:ln>
                <a:solidFill>
                  <a:srgbClr val="404040"/>
                </a:solidFill>
                <a:effectLst/>
                <a:uLnTx/>
                <a:uFillTx/>
                <a:latin typeface="Times New Roman" panose="02020603050405020304" pitchFamily="18" charset="0"/>
                <a:cs typeface="Times New Roman" panose="02020603050405020304" pitchFamily="18" charset="0"/>
              </a:rPr>
              <a:t>	</a:t>
            </a:r>
            <a:r>
              <a:rPr kumimoji="0" lang="fr-FR" sz="1600" b="0" i="0" u="none" strike="noStrike" kern="1200" cap="none" spc="-5" normalizeH="0" baseline="0" noProof="0" dirty="0">
                <a:ln>
                  <a:noFill/>
                </a:ln>
                <a:solidFill>
                  <a:srgbClr val="404040"/>
                </a:solidFill>
                <a:effectLst/>
                <a:uLnTx/>
                <a:uFillTx/>
                <a:latin typeface="Times New Roman" panose="02020603050405020304" pitchFamily="18" charset="0"/>
                <a:cs typeface="Times New Roman" panose="02020603050405020304" pitchFamily="18" charset="0"/>
              </a:rPr>
              <a:t>20 communes:  Dakar et Thiès</a:t>
            </a:r>
            <a:r>
              <a:rPr kumimoji="0" lang="fr-FR" sz="1600" b="1" i="0" u="none" strike="noStrike" kern="1200" cap="none" spc="-5" normalizeH="0" baseline="0" noProof="0" dirty="0">
                <a:ln>
                  <a:noFill/>
                </a:ln>
                <a:solidFill>
                  <a:srgbClr val="404040"/>
                </a:solidFill>
                <a:effectLst/>
                <a:uLnTx/>
                <a:uFillTx/>
                <a:latin typeface="Times New Roman" panose="02020603050405020304" pitchFamily="18" charset="0"/>
                <a:cs typeface="Times New Roman" panose="02020603050405020304" pitchFamily="18" charset="0"/>
              </a:rPr>
              <a:t> </a:t>
            </a:r>
          </a:p>
          <a:p>
            <a:pPr marL="755015" marR="0" lvl="1" indent="-285750" algn="just" defTabSz="914400" rtl="0" eaLnBrk="1" fontAlgn="auto" latinLnBrk="0" hangingPunct="1">
              <a:lnSpc>
                <a:spcPct val="100000"/>
              </a:lnSpc>
              <a:spcBef>
                <a:spcPts val="0"/>
              </a:spcBef>
              <a:spcAft>
                <a:spcPts val="0"/>
              </a:spcAft>
              <a:buClrTx/>
              <a:buSzPct val="78125"/>
              <a:buFont typeface="Arial" panose="020B0604020202020204" pitchFamily="34" charset="0"/>
              <a:buChar char="•"/>
              <a:tabLst>
                <a:tab pos="421005" algn="l"/>
                <a:tab pos="421640" algn="l"/>
              </a:tabLst>
              <a:defRPr/>
            </a:pPr>
            <a:r>
              <a:rPr kumimoji="0" sz="1600" b="0" i="0" u="none" strike="noStrike" kern="1200" cap="none" spc="70" normalizeH="0" baseline="0" noProof="0" dirty="0">
                <a:ln>
                  <a:noFill/>
                </a:ln>
                <a:solidFill>
                  <a:srgbClr val="404040"/>
                </a:solidFill>
                <a:effectLst/>
                <a:uLnTx/>
                <a:uFillTx/>
                <a:latin typeface="Times New Roman" panose="02020603050405020304" pitchFamily="18" charset="0"/>
                <a:cs typeface="Times New Roman" panose="02020603050405020304" pitchFamily="18" charset="0"/>
              </a:rPr>
              <a:t> </a:t>
            </a:r>
            <a:endParaRPr kumimoji="0" lang="fr-FR" sz="1600" b="0" i="0" u="none" strike="noStrike" kern="1200" cap="none" spc="70" normalizeH="0" baseline="0" noProof="0" dirty="0">
              <a:ln>
                <a:noFill/>
              </a:ln>
              <a:solidFill>
                <a:srgbClr val="404040"/>
              </a:solidFill>
              <a:effectLst/>
              <a:uLnTx/>
              <a:uFillTx/>
              <a:latin typeface="Times New Roman" panose="02020603050405020304" pitchFamily="18" charset="0"/>
              <a:cs typeface="Times New Roman" panose="02020603050405020304" pitchFamily="18" charset="0"/>
            </a:endParaRPr>
          </a:p>
          <a:p>
            <a:pPr marL="755015" marR="0" lvl="1" indent="-285750" algn="just" defTabSz="914400" rtl="0" eaLnBrk="1" fontAlgn="auto" latinLnBrk="0" hangingPunct="1">
              <a:lnSpc>
                <a:spcPct val="100000"/>
              </a:lnSpc>
              <a:spcBef>
                <a:spcPts val="0"/>
              </a:spcBef>
              <a:spcAft>
                <a:spcPts val="0"/>
              </a:spcAft>
              <a:buClrTx/>
              <a:buSzPct val="78125"/>
              <a:buFont typeface="Arial" panose="020B0604020202020204" pitchFamily="34" charset="0"/>
              <a:buChar char="•"/>
              <a:tabLst>
                <a:tab pos="421005" algn="l"/>
                <a:tab pos="421640" algn="l"/>
              </a:tabLst>
              <a:defRPr/>
            </a:pPr>
            <a:r>
              <a:rPr kumimoji="0" sz="1600" b="1" i="0" u="none" strike="noStrike" kern="1200" cap="none" spc="-5" normalizeH="0" baseline="0" noProof="0" dirty="0" err="1">
                <a:ln>
                  <a:noFill/>
                </a:ln>
                <a:solidFill>
                  <a:srgbClr val="404040"/>
                </a:solidFill>
                <a:effectLst/>
                <a:uLnTx/>
                <a:uFillTx/>
                <a:latin typeface="Times New Roman" panose="02020603050405020304" pitchFamily="18" charset="0"/>
                <a:cs typeface="Times New Roman" panose="02020603050405020304" pitchFamily="18" charset="0"/>
              </a:rPr>
              <a:t>Grappe</a:t>
            </a:r>
            <a:r>
              <a:rPr kumimoji="0" sz="1600" b="1" i="0" u="none" strike="noStrike" kern="1200" cap="none" spc="-5" normalizeH="0" baseline="0" noProof="0" dirty="0">
                <a:ln>
                  <a:noFill/>
                </a:ln>
                <a:solidFill>
                  <a:srgbClr val="404040"/>
                </a:solidFill>
                <a:effectLst/>
                <a:uLnTx/>
                <a:uFillTx/>
                <a:latin typeface="Times New Roman" panose="02020603050405020304" pitchFamily="18" charset="0"/>
                <a:cs typeface="Times New Roman" panose="02020603050405020304" pitchFamily="18" charset="0"/>
              </a:rPr>
              <a:t> </a:t>
            </a:r>
            <a:r>
              <a:rPr kumimoji="0" sz="1600" b="1" i="0" u="none" strike="noStrike" kern="1200" cap="none" spc="-10" normalizeH="0" baseline="0" noProof="0" dirty="0">
                <a:ln>
                  <a:noFill/>
                </a:ln>
                <a:solidFill>
                  <a:srgbClr val="404040"/>
                </a:solidFill>
                <a:effectLst/>
                <a:uLnTx/>
                <a:uFillTx/>
                <a:latin typeface="Times New Roman" panose="02020603050405020304" pitchFamily="18" charset="0"/>
                <a:cs typeface="Times New Roman" panose="02020603050405020304" pitchFamily="18" charset="0"/>
              </a:rPr>
              <a:t>du Gand </a:t>
            </a:r>
            <a:r>
              <a:rPr kumimoji="0" sz="1600" b="1" i="0" u="none" strike="noStrike" kern="1200" cap="none" spc="-5" normalizeH="0" baseline="0" noProof="0" dirty="0">
                <a:ln>
                  <a:noFill/>
                </a:ln>
                <a:solidFill>
                  <a:srgbClr val="404040"/>
                </a:solidFill>
                <a:effectLst/>
                <a:uLnTx/>
                <a:uFillTx/>
                <a:latin typeface="Times New Roman" panose="02020603050405020304" pitchFamily="18" charset="0"/>
                <a:cs typeface="Times New Roman" panose="02020603050405020304" pitchFamily="18" charset="0"/>
              </a:rPr>
              <a:t>Bassin </a:t>
            </a:r>
            <a:r>
              <a:rPr kumimoji="0" sz="1600" b="1" i="0" u="none" strike="noStrike" kern="1200" cap="none" spc="-5" normalizeH="0" baseline="0" noProof="0" dirty="0" err="1">
                <a:ln>
                  <a:noFill/>
                </a:ln>
                <a:solidFill>
                  <a:srgbClr val="404040"/>
                </a:solidFill>
                <a:effectLst/>
                <a:uLnTx/>
                <a:uFillTx/>
                <a:latin typeface="Times New Roman" panose="02020603050405020304" pitchFamily="18" charset="0"/>
                <a:cs typeface="Times New Roman" panose="02020603050405020304" pitchFamily="18" charset="0"/>
              </a:rPr>
              <a:t>Arachidier</a:t>
            </a:r>
            <a:r>
              <a:rPr kumimoji="0" sz="1600" b="1" i="0" u="none" strike="noStrike" kern="1200" cap="none" spc="-5" normalizeH="0" baseline="0" noProof="0" dirty="0">
                <a:ln>
                  <a:noFill/>
                </a:ln>
                <a:solidFill>
                  <a:srgbClr val="404040"/>
                </a:solidFill>
                <a:effectLst/>
                <a:uLnTx/>
                <a:uFillTx/>
                <a:latin typeface="Times New Roman" panose="02020603050405020304" pitchFamily="18" charset="0"/>
                <a:cs typeface="Times New Roman" panose="02020603050405020304" pitchFamily="18" charset="0"/>
              </a:rPr>
              <a:t> </a:t>
            </a:r>
            <a:r>
              <a:rPr kumimoji="0" sz="1600" b="0" i="0" u="none" strike="noStrike" kern="1200" cap="none" spc="-5" normalizeH="0" baseline="0" noProof="0" dirty="0">
                <a:ln>
                  <a:noFill/>
                </a:ln>
                <a:solidFill>
                  <a:srgbClr val="404040"/>
                </a:solidFill>
                <a:effectLst/>
                <a:uLnTx/>
                <a:uFillTx/>
                <a:latin typeface="Times New Roman" panose="02020603050405020304" pitchFamily="18" charset="0"/>
                <a:cs typeface="Times New Roman" panose="02020603050405020304" pitchFamily="18" charset="0"/>
              </a:rPr>
              <a:t>26</a:t>
            </a:r>
            <a:r>
              <a:rPr kumimoji="0" lang="fr-FR" sz="1600" b="0" i="0" u="none" strike="noStrike" kern="1200" cap="none" spc="-5" normalizeH="0" baseline="0" noProof="0" dirty="0">
                <a:ln>
                  <a:noFill/>
                </a:ln>
                <a:solidFill>
                  <a:srgbClr val="404040"/>
                </a:solidFill>
                <a:effectLst/>
                <a:uLnTx/>
                <a:uFillTx/>
                <a:latin typeface="Times New Roman" panose="02020603050405020304" pitchFamily="18" charset="0"/>
                <a:cs typeface="Times New Roman" panose="02020603050405020304" pitchFamily="18" charset="0"/>
              </a:rPr>
              <a:t> communes : Fatick Diourbel  </a:t>
            </a:r>
          </a:p>
          <a:p>
            <a:pPr marL="755015" marR="0" lvl="1" indent="-285750" algn="just" defTabSz="914400" rtl="0" eaLnBrk="1" fontAlgn="auto" latinLnBrk="0" hangingPunct="1">
              <a:lnSpc>
                <a:spcPct val="100000"/>
              </a:lnSpc>
              <a:spcBef>
                <a:spcPts val="0"/>
              </a:spcBef>
              <a:spcAft>
                <a:spcPts val="0"/>
              </a:spcAft>
              <a:buClrTx/>
              <a:buSzPct val="78125"/>
              <a:buFont typeface="Arial" panose="020B0604020202020204" pitchFamily="34" charset="0"/>
              <a:buChar char="•"/>
              <a:tabLst>
                <a:tab pos="421005" algn="l"/>
                <a:tab pos="421640" algn="l"/>
              </a:tabLst>
              <a:defRPr/>
            </a:pPr>
            <a:r>
              <a:rPr kumimoji="0" lang="fr-FR" sz="1600" b="0" i="0" u="none" strike="noStrike" kern="1200" cap="none" spc="-5" normalizeH="0" baseline="0" noProof="0" dirty="0">
                <a:ln>
                  <a:noFill/>
                </a:ln>
                <a:solidFill>
                  <a:srgbClr val="404040"/>
                </a:solidFill>
                <a:effectLst/>
                <a:uLnTx/>
                <a:uFillTx/>
                <a:latin typeface="Times New Roman" panose="02020603050405020304" pitchFamily="18" charset="0"/>
                <a:cs typeface="Times New Roman" panose="02020603050405020304" pitchFamily="18" charset="0"/>
              </a:rPr>
              <a:t>      </a:t>
            </a:r>
            <a:r>
              <a:rPr kumimoji="0" sz="1600" b="0" i="0" u="none" strike="noStrike" kern="1200" cap="none" spc="-5" normalizeH="0" baseline="0" noProof="0" dirty="0">
                <a:ln>
                  <a:noFill/>
                </a:ln>
                <a:solidFill>
                  <a:srgbClr val="404040"/>
                </a:solidFill>
                <a:effectLst/>
                <a:uLnTx/>
                <a:uFillTx/>
                <a:latin typeface="Times New Roman" panose="02020603050405020304" pitchFamily="18" charset="0"/>
                <a:cs typeface="Times New Roman" panose="02020603050405020304" pitchFamily="18" charset="0"/>
              </a:rPr>
              <a:t>(sans </a:t>
            </a:r>
            <a:r>
              <a:rPr kumimoji="0" sz="1600" b="0" i="0" u="none" strike="noStrike" kern="1200" cap="none" spc="-5" normalizeH="0" baseline="0" noProof="0" dirty="0" err="1">
                <a:ln>
                  <a:noFill/>
                </a:ln>
                <a:solidFill>
                  <a:srgbClr val="404040"/>
                </a:solidFill>
                <a:effectLst/>
                <a:uLnTx/>
                <a:uFillTx/>
                <a:latin typeface="Times New Roman" panose="02020603050405020304" pitchFamily="18" charset="0"/>
                <a:cs typeface="Times New Roman" panose="02020603050405020304" pitchFamily="18" charset="0"/>
              </a:rPr>
              <a:t>Kaolack</a:t>
            </a:r>
            <a:r>
              <a:rPr kumimoji="0" lang="fr-FR" sz="1600" b="0" i="0" u="none" strike="noStrike" kern="1200" cap="none" spc="-5" normalizeH="0" baseline="0" noProof="0" dirty="0">
                <a:ln>
                  <a:noFill/>
                </a:ln>
                <a:solidFill>
                  <a:srgbClr val="404040"/>
                </a:solidFill>
                <a:effectLst/>
                <a:uLnTx/>
                <a:uFillTx/>
                <a:latin typeface="Times New Roman" panose="02020603050405020304" pitchFamily="18" charset="0"/>
                <a:cs typeface="Times New Roman" panose="02020603050405020304" pitchFamily="18" charset="0"/>
              </a:rPr>
              <a:t> et Kaffrine</a:t>
            </a:r>
            <a:r>
              <a:rPr kumimoji="0" sz="1600" b="0" i="0" u="none" strike="noStrike" kern="1200" cap="none" spc="-5" normalizeH="0" baseline="0" noProof="0" dirty="0">
                <a:ln>
                  <a:noFill/>
                </a:ln>
                <a:solidFill>
                  <a:srgbClr val="404040"/>
                </a:solidFill>
                <a:effectLst/>
                <a:uLnTx/>
                <a:uFillTx/>
                <a:latin typeface="Times New Roman" panose="02020603050405020304" pitchFamily="18" charset="0"/>
                <a:cs typeface="Times New Roman" panose="02020603050405020304" pitchFamily="18" charset="0"/>
              </a:rPr>
              <a:t>) </a:t>
            </a:r>
            <a:endParaRPr kumimoji="0" lang="fr-FR" sz="1600" b="0" i="0" u="none" strike="noStrike" kern="1200" cap="none" spc="-5" normalizeH="0" baseline="0" noProof="0" dirty="0">
              <a:ln>
                <a:noFill/>
              </a:ln>
              <a:solidFill>
                <a:srgbClr val="404040"/>
              </a:solidFill>
              <a:effectLst/>
              <a:uLnTx/>
              <a:uFillTx/>
              <a:latin typeface="Times New Roman" panose="02020603050405020304" pitchFamily="18" charset="0"/>
              <a:cs typeface="Times New Roman" panose="02020603050405020304" pitchFamily="18" charset="0"/>
            </a:endParaRPr>
          </a:p>
          <a:p>
            <a:pPr marL="755015" marR="0" lvl="1" indent="-285750" algn="just" defTabSz="914400" rtl="0" eaLnBrk="1" fontAlgn="auto" latinLnBrk="0" hangingPunct="1">
              <a:lnSpc>
                <a:spcPct val="100000"/>
              </a:lnSpc>
              <a:spcBef>
                <a:spcPts val="0"/>
              </a:spcBef>
              <a:spcAft>
                <a:spcPts val="0"/>
              </a:spcAft>
              <a:buClrTx/>
              <a:buSzPct val="78125"/>
              <a:buFont typeface="Arial" panose="020B0604020202020204" pitchFamily="34" charset="0"/>
              <a:buChar char="•"/>
              <a:tabLst>
                <a:tab pos="421005" algn="l"/>
                <a:tab pos="421640" algn="l"/>
              </a:tabLst>
              <a:defRPr/>
            </a:pPr>
            <a:endParaRPr kumimoji="0" lang="fr-FR" sz="1600" b="0" i="0" u="none" strike="noStrike" kern="1200" cap="none" spc="-5" normalizeH="0" baseline="0" noProof="0" dirty="0">
              <a:ln>
                <a:noFill/>
              </a:ln>
              <a:solidFill>
                <a:srgbClr val="404040"/>
              </a:solidFill>
              <a:effectLst/>
              <a:uLnTx/>
              <a:uFillTx/>
              <a:latin typeface="Times New Roman" panose="02020603050405020304" pitchFamily="18" charset="0"/>
              <a:cs typeface="Times New Roman" panose="02020603050405020304" pitchFamily="18" charset="0"/>
            </a:endParaRPr>
          </a:p>
          <a:p>
            <a:pPr marL="755015" marR="0" lvl="1" indent="-285750" algn="just" defTabSz="914400" rtl="0" eaLnBrk="1" fontAlgn="auto" latinLnBrk="0" hangingPunct="1">
              <a:lnSpc>
                <a:spcPct val="100000"/>
              </a:lnSpc>
              <a:spcBef>
                <a:spcPts val="0"/>
              </a:spcBef>
              <a:spcAft>
                <a:spcPts val="0"/>
              </a:spcAft>
              <a:buClrTx/>
              <a:buSzPct val="78125"/>
              <a:buFont typeface="Arial" panose="020B0604020202020204" pitchFamily="34" charset="0"/>
              <a:buChar char="•"/>
              <a:tabLst>
                <a:tab pos="421005" algn="l"/>
                <a:tab pos="421640" algn="l"/>
              </a:tabLst>
              <a:defRPr/>
            </a:pPr>
            <a:r>
              <a:rPr kumimoji="0" sz="1600" b="1" i="0" u="none" strike="noStrike" kern="1200" cap="none" spc="-5" normalizeH="0" baseline="0" noProof="0" dirty="0" err="1">
                <a:ln>
                  <a:noFill/>
                </a:ln>
                <a:solidFill>
                  <a:srgbClr val="404040"/>
                </a:solidFill>
                <a:effectLst/>
                <a:uLnTx/>
                <a:uFillTx/>
                <a:latin typeface="Times New Roman" panose="02020603050405020304" pitchFamily="18" charset="0"/>
                <a:cs typeface="Times New Roman" panose="02020603050405020304" pitchFamily="18" charset="0"/>
              </a:rPr>
              <a:t>Grappe</a:t>
            </a:r>
            <a:r>
              <a:rPr kumimoji="0" sz="1600" b="1" i="0" u="none" strike="noStrike" kern="1200" cap="none" spc="-5" normalizeH="0" baseline="0" noProof="0" dirty="0">
                <a:ln>
                  <a:noFill/>
                </a:ln>
                <a:solidFill>
                  <a:srgbClr val="404040"/>
                </a:solidFill>
                <a:effectLst/>
                <a:uLnTx/>
                <a:uFillTx/>
                <a:latin typeface="Times New Roman" panose="02020603050405020304" pitchFamily="18" charset="0"/>
                <a:cs typeface="Times New Roman" panose="02020603050405020304" pitchFamily="18" charset="0"/>
              </a:rPr>
              <a:t> Vallée </a:t>
            </a:r>
            <a:r>
              <a:rPr kumimoji="0" sz="1600" b="1" i="0" u="none" strike="noStrike" kern="1200" cap="none" spc="0" normalizeH="0" baseline="0" noProof="0" dirty="0">
                <a:ln>
                  <a:noFill/>
                </a:ln>
                <a:solidFill>
                  <a:srgbClr val="404040"/>
                </a:solidFill>
                <a:effectLst/>
                <a:uLnTx/>
                <a:uFillTx/>
                <a:latin typeface="Times New Roman" panose="02020603050405020304" pitchFamily="18" charset="0"/>
                <a:cs typeface="Times New Roman" panose="02020603050405020304" pitchFamily="18" charset="0"/>
              </a:rPr>
              <a:t>du </a:t>
            </a:r>
            <a:r>
              <a:rPr kumimoji="0" sz="1600" b="1" i="0" u="none" strike="noStrike" kern="1200" cap="none" spc="-5" normalizeH="0" baseline="0" noProof="0" dirty="0">
                <a:ln>
                  <a:noFill/>
                </a:ln>
                <a:solidFill>
                  <a:srgbClr val="404040"/>
                </a:solidFill>
                <a:effectLst/>
                <a:uLnTx/>
                <a:uFillTx/>
                <a:latin typeface="Times New Roman" panose="02020603050405020304" pitchFamily="18" charset="0"/>
                <a:cs typeface="Times New Roman" panose="02020603050405020304" pitchFamily="18" charset="0"/>
              </a:rPr>
              <a:t>Fleuve </a:t>
            </a:r>
            <a:r>
              <a:rPr kumimoji="0" sz="1600" b="1" i="0" u="none" strike="noStrike" kern="1200" cap="none" spc="-10" normalizeH="0" baseline="0" noProof="0" dirty="0">
                <a:ln>
                  <a:noFill/>
                </a:ln>
                <a:solidFill>
                  <a:srgbClr val="404040"/>
                </a:solidFill>
                <a:effectLst/>
                <a:uLnTx/>
                <a:uFillTx/>
                <a:latin typeface="Times New Roman" panose="02020603050405020304" pitchFamily="18" charset="0"/>
                <a:cs typeface="Times New Roman" panose="02020603050405020304" pitchFamily="18" charset="0"/>
              </a:rPr>
              <a:t>Sénégal </a:t>
            </a:r>
            <a:r>
              <a:rPr kumimoji="0" sz="1600" b="1" i="0" u="none" strike="noStrike" kern="1200" cap="none" spc="0" normalizeH="0" baseline="0" noProof="0" dirty="0">
                <a:ln>
                  <a:noFill/>
                </a:ln>
                <a:solidFill>
                  <a:srgbClr val="404040"/>
                </a:solidFill>
                <a:effectLst/>
                <a:uLnTx/>
                <a:uFillTx/>
                <a:latin typeface="Times New Roman" panose="02020603050405020304" pitchFamily="18" charset="0"/>
                <a:cs typeface="Times New Roman" panose="02020603050405020304" pitchFamily="18" charset="0"/>
              </a:rPr>
              <a:t>et </a:t>
            </a:r>
            <a:r>
              <a:rPr kumimoji="0" sz="1600" b="1" i="0" u="none" strike="noStrike" kern="1200" cap="none" spc="-5" normalizeH="0" baseline="0" noProof="0" dirty="0" err="1">
                <a:ln>
                  <a:noFill/>
                </a:ln>
                <a:solidFill>
                  <a:srgbClr val="404040"/>
                </a:solidFill>
                <a:effectLst/>
                <a:uLnTx/>
                <a:uFillTx/>
                <a:latin typeface="Times New Roman" panose="02020603050405020304" pitchFamily="18" charset="0"/>
                <a:cs typeface="Times New Roman" panose="02020603050405020304" pitchFamily="18" charset="0"/>
              </a:rPr>
              <a:t>Ferlo</a:t>
            </a:r>
            <a:r>
              <a:rPr kumimoji="0" sz="1600" b="1" i="0" u="none" strike="noStrike" kern="1200" cap="none" spc="-5" normalizeH="0" baseline="0" noProof="0" dirty="0">
                <a:ln>
                  <a:noFill/>
                </a:ln>
                <a:solidFill>
                  <a:srgbClr val="404040"/>
                </a:solidFill>
                <a:effectLst/>
                <a:uLnTx/>
                <a:uFillTx/>
                <a:latin typeface="Times New Roman" panose="02020603050405020304" pitchFamily="18" charset="0"/>
                <a:cs typeface="Times New Roman" panose="02020603050405020304" pitchFamily="18" charset="0"/>
              </a:rPr>
              <a:t> </a:t>
            </a:r>
            <a:endParaRPr kumimoji="0" lang="fr-FR" sz="1600" b="1" i="0" u="none" strike="noStrike" kern="1200" cap="none" spc="-5" normalizeH="0" baseline="0" noProof="0" dirty="0">
              <a:ln>
                <a:noFill/>
              </a:ln>
              <a:solidFill>
                <a:srgbClr val="404040"/>
              </a:solidFill>
              <a:effectLst/>
              <a:uLnTx/>
              <a:uFillTx/>
              <a:latin typeface="Times New Roman" panose="02020603050405020304" pitchFamily="18" charset="0"/>
              <a:cs typeface="Times New Roman" panose="02020603050405020304" pitchFamily="18" charset="0"/>
            </a:endParaRPr>
          </a:p>
          <a:p>
            <a:pPr marL="755015" marR="0" lvl="1" indent="-285750" algn="just" defTabSz="914400" rtl="0" eaLnBrk="1" fontAlgn="auto" latinLnBrk="0" hangingPunct="1">
              <a:lnSpc>
                <a:spcPct val="100000"/>
              </a:lnSpc>
              <a:spcBef>
                <a:spcPts val="0"/>
              </a:spcBef>
              <a:spcAft>
                <a:spcPts val="0"/>
              </a:spcAft>
              <a:buClrTx/>
              <a:buSzPct val="78125"/>
              <a:buFont typeface="Arial" panose="020B0604020202020204" pitchFamily="34" charset="0"/>
              <a:buChar char="•"/>
              <a:tabLst>
                <a:tab pos="421005" algn="l"/>
                <a:tab pos="421640" algn="l"/>
              </a:tabLst>
              <a:defRPr/>
            </a:pPr>
            <a:r>
              <a:rPr kumimoji="0" lang="fr-FR" sz="1600" b="1" i="0" u="none" strike="noStrike" kern="1200" cap="none" spc="-5" normalizeH="0" baseline="0" noProof="0" dirty="0">
                <a:ln>
                  <a:noFill/>
                </a:ln>
                <a:solidFill>
                  <a:srgbClr val="404040"/>
                </a:solidFill>
                <a:effectLst/>
                <a:uLnTx/>
                <a:uFillTx/>
                <a:latin typeface="Times New Roman" panose="02020603050405020304" pitchFamily="18" charset="0"/>
                <a:cs typeface="Times New Roman" panose="02020603050405020304" pitchFamily="18" charset="0"/>
              </a:rPr>
              <a:t>      </a:t>
            </a:r>
            <a:r>
              <a:rPr kumimoji="0" lang="fr-FR" sz="1600" b="0" i="0" u="none" strike="noStrike" kern="1200" cap="none" spc="-5" normalizeH="0" baseline="0" noProof="0" dirty="0">
                <a:ln>
                  <a:noFill/>
                </a:ln>
                <a:solidFill>
                  <a:srgbClr val="404040"/>
                </a:solidFill>
                <a:effectLst/>
                <a:uLnTx/>
                <a:uFillTx/>
                <a:latin typeface="Times New Roman" panose="02020603050405020304" pitchFamily="18" charset="0"/>
                <a:cs typeface="Times New Roman" panose="02020603050405020304" pitchFamily="18" charset="0"/>
              </a:rPr>
              <a:t>37 communes : Saint Louis , Matam      	et Louga</a:t>
            </a:r>
          </a:p>
          <a:p>
            <a:pPr marL="755015" marR="0" lvl="1" indent="-285750" algn="just" defTabSz="914400" rtl="0" eaLnBrk="1" fontAlgn="auto" latinLnBrk="0" hangingPunct="1">
              <a:lnSpc>
                <a:spcPct val="100000"/>
              </a:lnSpc>
              <a:spcBef>
                <a:spcPts val="0"/>
              </a:spcBef>
              <a:spcAft>
                <a:spcPts val="0"/>
              </a:spcAft>
              <a:buClrTx/>
              <a:buSzPct val="78125"/>
              <a:buFont typeface="Arial" panose="020B0604020202020204" pitchFamily="34" charset="0"/>
              <a:buChar char="•"/>
              <a:tabLst>
                <a:tab pos="421005" algn="l"/>
                <a:tab pos="421640" algn="l"/>
              </a:tabLst>
              <a:defRPr/>
            </a:pPr>
            <a:endParaRPr kumimoji="0" lang="fr-FR" sz="1600" b="0" i="0" u="none" strike="noStrike" kern="1200" cap="none" spc="-5" normalizeH="0" baseline="0" noProof="0" dirty="0">
              <a:ln>
                <a:noFill/>
              </a:ln>
              <a:solidFill>
                <a:srgbClr val="404040"/>
              </a:solidFill>
              <a:effectLst/>
              <a:uLnTx/>
              <a:uFillTx/>
              <a:latin typeface="Times New Roman" panose="02020603050405020304" pitchFamily="18" charset="0"/>
              <a:cs typeface="Times New Roman" panose="02020603050405020304" pitchFamily="18" charset="0"/>
            </a:endParaRPr>
          </a:p>
          <a:p>
            <a:pPr marL="755015" marR="0" lvl="1" indent="-285750" algn="just" defTabSz="914400" rtl="0" eaLnBrk="1" fontAlgn="auto" latinLnBrk="0" hangingPunct="1">
              <a:lnSpc>
                <a:spcPct val="100000"/>
              </a:lnSpc>
              <a:spcBef>
                <a:spcPts val="0"/>
              </a:spcBef>
              <a:spcAft>
                <a:spcPts val="0"/>
              </a:spcAft>
              <a:buClrTx/>
              <a:buSzPct val="78125"/>
              <a:buFont typeface="Arial" panose="020B0604020202020204" pitchFamily="34" charset="0"/>
              <a:buChar char="•"/>
              <a:tabLst>
                <a:tab pos="421005" algn="l"/>
                <a:tab pos="421640" algn="l"/>
              </a:tabLst>
              <a:defRPr/>
            </a:pPr>
            <a:r>
              <a:rPr kumimoji="0" sz="1600" b="1" i="0" u="none" strike="noStrike" kern="1200" cap="none" spc="-5" normalizeH="0" baseline="0" noProof="0" dirty="0" err="1">
                <a:ln>
                  <a:noFill/>
                </a:ln>
                <a:solidFill>
                  <a:srgbClr val="404040"/>
                </a:solidFill>
                <a:effectLst/>
                <a:uLnTx/>
                <a:uFillTx/>
                <a:latin typeface="Times New Roman" panose="02020603050405020304" pitchFamily="18" charset="0"/>
                <a:cs typeface="Times New Roman" panose="02020603050405020304" pitchFamily="18" charset="0"/>
              </a:rPr>
              <a:t>Grappe</a:t>
            </a:r>
            <a:r>
              <a:rPr kumimoji="0" sz="1600" b="1" i="0" u="none" strike="noStrike" kern="1200" cap="none" spc="-5" normalizeH="0" baseline="0" noProof="0" dirty="0">
                <a:ln>
                  <a:noFill/>
                </a:ln>
                <a:solidFill>
                  <a:srgbClr val="404040"/>
                </a:solidFill>
                <a:effectLst/>
                <a:uLnTx/>
                <a:uFillTx/>
                <a:latin typeface="Times New Roman" panose="02020603050405020304" pitchFamily="18" charset="0"/>
                <a:cs typeface="Times New Roman" panose="02020603050405020304" pitchFamily="18" charset="0"/>
              </a:rPr>
              <a:t> </a:t>
            </a:r>
            <a:r>
              <a:rPr kumimoji="0" sz="1600" b="1" i="0" u="none" strike="noStrike" kern="1200" cap="none" spc="-10" normalizeH="0" baseline="0" noProof="0" dirty="0">
                <a:ln>
                  <a:noFill/>
                </a:ln>
                <a:solidFill>
                  <a:srgbClr val="404040"/>
                </a:solidFill>
                <a:effectLst/>
                <a:uLnTx/>
                <a:uFillTx/>
                <a:latin typeface="Times New Roman" panose="02020603050405020304" pitchFamily="18" charset="0"/>
                <a:cs typeface="Times New Roman" panose="02020603050405020304" pitchFamily="18" charset="0"/>
              </a:rPr>
              <a:t>Casamance </a:t>
            </a:r>
            <a:r>
              <a:rPr kumimoji="0" sz="1600" b="1" i="0" u="none" strike="noStrike" kern="1200" cap="none" spc="-5" normalizeH="0" baseline="0" noProof="0" dirty="0">
                <a:ln>
                  <a:noFill/>
                </a:ln>
                <a:solidFill>
                  <a:srgbClr val="404040"/>
                </a:solidFill>
                <a:effectLst/>
                <a:uLnTx/>
                <a:uFillTx/>
                <a:latin typeface="Times New Roman" panose="02020603050405020304" pitchFamily="18" charset="0"/>
                <a:cs typeface="Times New Roman" panose="02020603050405020304" pitchFamily="18" charset="0"/>
              </a:rPr>
              <a:t>Naturelle</a:t>
            </a:r>
            <a:r>
              <a:rPr kumimoji="0" lang="fr-FR" sz="1600" b="1" i="0" u="none" strike="noStrike" kern="1200" cap="none" spc="-5" normalizeH="0" baseline="0" noProof="0" dirty="0">
                <a:ln>
                  <a:noFill/>
                </a:ln>
                <a:solidFill>
                  <a:srgbClr val="404040"/>
                </a:solidFill>
                <a:effectLst/>
                <a:uLnTx/>
                <a:uFillTx/>
                <a:latin typeface="Times New Roman" panose="02020603050405020304" pitchFamily="18" charset="0"/>
                <a:cs typeface="Times New Roman" panose="02020603050405020304" pitchFamily="18" charset="0"/>
              </a:rPr>
              <a:t>:</a:t>
            </a:r>
          </a:p>
          <a:p>
            <a:pPr marL="755015" marR="0" lvl="1" indent="-285750" algn="just" defTabSz="914400" rtl="0" eaLnBrk="1" fontAlgn="auto" latinLnBrk="0" hangingPunct="1">
              <a:lnSpc>
                <a:spcPct val="100000"/>
              </a:lnSpc>
              <a:spcBef>
                <a:spcPts val="0"/>
              </a:spcBef>
              <a:spcAft>
                <a:spcPts val="0"/>
              </a:spcAft>
              <a:buClrTx/>
              <a:buSzPct val="78125"/>
              <a:buFont typeface="Arial" panose="020B0604020202020204" pitchFamily="34" charset="0"/>
              <a:buChar char="•"/>
              <a:tabLst>
                <a:tab pos="421005" algn="l"/>
                <a:tab pos="421640" algn="l"/>
              </a:tabLst>
              <a:defRPr/>
            </a:pPr>
            <a:r>
              <a:rPr kumimoji="0" lang="fr-FR" sz="1600" b="1" i="0" u="none" strike="noStrike" kern="1200" cap="none" spc="-5" normalizeH="0" baseline="0" noProof="0" dirty="0">
                <a:ln>
                  <a:noFill/>
                </a:ln>
                <a:solidFill>
                  <a:srgbClr val="404040"/>
                </a:solidFill>
                <a:effectLst/>
                <a:uLnTx/>
                <a:uFillTx/>
                <a:latin typeface="Times New Roman" panose="02020603050405020304" pitchFamily="18" charset="0"/>
                <a:cs typeface="Times New Roman" panose="02020603050405020304" pitchFamily="18" charset="0"/>
              </a:rPr>
              <a:t>	</a:t>
            </a:r>
            <a:r>
              <a:rPr kumimoji="0" sz="1600" b="0" i="0" u="none" strike="noStrike" kern="1200" cap="none" spc="-10" normalizeH="0" baseline="0" noProof="0" dirty="0">
                <a:ln>
                  <a:noFill/>
                </a:ln>
                <a:solidFill>
                  <a:srgbClr val="404040"/>
                </a:solidFill>
                <a:effectLst/>
                <a:uLnTx/>
                <a:uFillTx/>
                <a:latin typeface="Times New Roman" panose="02020603050405020304" pitchFamily="18" charset="0"/>
                <a:cs typeface="Times New Roman" panose="02020603050405020304" pitchFamily="18" charset="0"/>
              </a:rPr>
              <a:t>27 </a:t>
            </a:r>
            <a:r>
              <a:rPr kumimoji="0" sz="1600" b="0" i="0" u="none" strike="noStrike" kern="1200" cap="none" spc="-5" normalizeH="0" baseline="0" noProof="0" dirty="0">
                <a:ln>
                  <a:noFill/>
                </a:ln>
                <a:solidFill>
                  <a:srgbClr val="404040"/>
                </a:solidFill>
                <a:effectLst/>
                <a:uLnTx/>
                <a:uFillTx/>
                <a:latin typeface="Times New Roman" panose="02020603050405020304" pitchFamily="18" charset="0"/>
                <a:cs typeface="Times New Roman" panose="02020603050405020304" pitchFamily="18" charset="0"/>
              </a:rPr>
              <a:t>Communes </a:t>
            </a:r>
            <a:r>
              <a:rPr kumimoji="0" lang="fr-FR" sz="1600" b="0" i="0" u="none" strike="noStrike" kern="1200" cap="none" spc="-5" normalizeH="0" baseline="0" noProof="0" dirty="0">
                <a:ln>
                  <a:noFill/>
                </a:ln>
                <a:solidFill>
                  <a:srgbClr val="404040"/>
                </a:solidFill>
                <a:effectLst/>
                <a:uLnTx/>
                <a:uFillTx/>
                <a:latin typeface="Times New Roman" panose="02020603050405020304" pitchFamily="18" charset="0"/>
                <a:cs typeface="Times New Roman" panose="02020603050405020304" pitchFamily="18" charset="0"/>
              </a:rPr>
              <a:t>(Ziguinchor, Kolda et 	Sédhiou)</a:t>
            </a:r>
          </a:p>
          <a:p>
            <a:pPr marL="755015" marR="0" lvl="1" indent="-285750" algn="just" defTabSz="914400" rtl="0" eaLnBrk="1" fontAlgn="auto" latinLnBrk="0" hangingPunct="1">
              <a:lnSpc>
                <a:spcPct val="100000"/>
              </a:lnSpc>
              <a:spcBef>
                <a:spcPts val="0"/>
              </a:spcBef>
              <a:spcAft>
                <a:spcPts val="0"/>
              </a:spcAft>
              <a:buClrTx/>
              <a:buSzPct val="78125"/>
              <a:buFont typeface="Arial" panose="020B0604020202020204" pitchFamily="34" charset="0"/>
              <a:buChar char="•"/>
              <a:tabLst>
                <a:tab pos="421005" algn="l"/>
                <a:tab pos="421640" algn="l"/>
              </a:tabLst>
              <a:defRPr/>
            </a:pPr>
            <a:r>
              <a:rPr kumimoji="0" sz="1600" b="1" i="0" u="none" strike="noStrike" kern="1200" cap="none" spc="-5" normalizeH="0" baseline="0" noProof="0" dirty="0">
                <a:ln>
                  <a:noFill/>
                </a:ln>
                <a:solidFill>
                  <a:srgbClr val="404040"/>
                </a:solidFill>
                <a:effectLst/>
                <a:uLnTx/>
                <a:uFillTx/>
                <a:latin typeface="Times New Roman" panose="02020603050405020304" pitchFamily="18" charset="0"/>
                <a:cs typeface="Times New Roman" panose="02020603050405020304" pitchFamily="18" charset="0"/>
              </a:rPr>
              <a:t>La Grappe</a:t>
            </a:r>
            <a:r>
              <a:rPr kumimoji="0" sz="1600" b="1" i="0" u="none" strike="noStrike" kern="1200" cap="none" spc="45" normalizeH="0" baseline="0" noProof="0" dirty="0">
                <a:ln>
                  <a:noFill/>
                </a:ln>
                <a:solidFill>
                  <a:srgbClr val="404040"/>
                </a:solidFill>
                <a:effectLst/>
                <a:uLnTx/>
                <a:uFillTx/>
                <a:latin typeface="Times New Roman" panose="02020603050405020304" pitchFamily="18" charset="0"/>
                <a:cs typeface="Times New Roman" panose="02020603050405020304" pitchFamily="18" charset="0"/>
              </a:rPr>
              <a:t> </a:t>
            </a:r>
            <a:r>
              <a:rPr kumimoji="0" sz="1600" b="1" i="0" u="none" strike="noStrike" kern="1200" cap="none" spc="-5" normalizeH="0" baseline="0" noProof="0" dirty="0">
                <a:ln>
                  <a:noFill/>
                </a:ln>
                <a:solidFill>
                  <a:srgbClr val="404040"/>
                </a:solidFill>
                <a:effectLst/>
                <a:uLnTx/>
                <a:uFillTx/>
                <a:latin typeface="Times New Roman" panose="02020603050405020304" pitchFamily="18" charset="0"/>
                <a:cs typeface="Times New Roman" panose="02020603050405020304" pitchFamily="18" charset="0"/>
              </a:rPr>
              <a:t>du</a:t>
            </a:r>
            <a:r>
              <a:rPr kumimoji="0" sz="1600" b="1" i="0" u="none" strike="noStrike" kern="1200" cap="none" spc="25" normalizeH="0" baseline="0" noProof="0" dirty="0">
                <a:ln>
                  <a:noFill/>
                </a:ln>
                <a:solidFill>
                  <a:srgbClr val="404040"/>
                </a:solidFill>
                <a:effectLst/>
                <a:uLnTx/>
                <a:uFillTx/>
                <a:latin typeface="Times New Roman" panose="02020603050405020304" pitchFamily="18" charset="0"/>
                <a:cs typeface="Times New Roman" panose="02020603050405020304" pitchFamily="18" charset="0"/>
              </a:rPr>
              <a:t> </a:t>
            </a:r>
            <a:r>
              <a:rPr kumimoji="0" sz="1600" b="1" i="0" u="none" strike="noStrike" kern="1200" cap="none" spc="-10" normalizeH="0" baseline="0" noProof="0" dirty="0">
                <a:ln>
                  <a:noFill/>
                </a:ln>
                <a:solidFill>
                  <a:srgbClr val="404040"/>
                </a:solidFill>
                <a:effectLst/>
                <a:uLnTx/>
                <a:uFillTx/>
                <a:latin typeface="Times New Roman" panose="02020603050405020304" pitchFamily="18" charset="0"/>
                <a:cs typeface="Times New Roman" panose="02020603050405020304" pitchFamily="18" charset="0"/>
              </a:rPr>
              <a:t>Boundou	</a:t>
            </a:r>
            <a:endParaRPr kumimoji="0" lang="fr-FR" sz="1600" b="1" i="0" u="none" strike="noStrike" kern="1200" cap="none" spc="-10" normalizeH="0" baseline="0" noProof="0" dirty="0">
              <a:ln>
                <a:noFill/>
              </a:ln>
              <a:solidFill>
                <a:srgbClr val="404040"/>
              </a:solidFill>
              <a:effectLst/>
              <a:uLnTx/>
              <a:uFillTx/>
              <a:latin typeface="Times New Roman" panose="02020603050405020304" pitchFamily="18" charset="0"/>
              <a:cs typeface="Times New Roman" panose="02020603050405020304" pitchFamily="18" charset="0"/>
            </a:endParaRPr>
          </a:p>
          <a:p>
            <a:pPr marL="755015" marR="0" lvl="1" indent="-285750" algn="just" defTabSz="914400" rtl="0" eaLnBrk="1" fontAlgn="auto" latinLnBrk="0" hangingPunct="1">
              <a:lnSpc>
                <a:spcPct val="100000"/>
              </a:lnSpc>
              <a:spcBef>
                <a:spcPts val="0"/>
              </a:spcBef>
              <a:spcAft>
                <a:spcPts val="0"/>
              </a:spcAft>
              <a:buClrTx/>
              <a:buSzPct val="78125"/>
              <a:buFont typeface="Arial" panose="020B0604020202020204" pitchFamily="34" charset="0"/>
              <a:buChar char="•"/>
              <a:tabLst>
                <a:tab pos="421005" algn="l"/>
                <a:tab pos="421640" algn="l"/>
              </a:tabLst>
              <a:defRPr/>
            </a:pPr>
            <a:r>
              <a:rPr kumimoji="0" lang="fr-FR" sz="1600" b="1" i="0" u="none" strike="noStrike" kern="1200" cap="none" spc="-10" normalizeH="0" baseline="0" noProof="0" dirty="0">
                <a:ln>
                  <a:noFill/>
                </a:ln>
                <a:solidFill>
                  <a:srgbClr val="404040"/>
                </a:solidFill>
                <a:effectLst/>
                <a:uLnTx/>
                <a:uFillTx/>
                <a:latin typeface="Times New Roman" panose="02020603050405020304" pitchFamily="18" charset="0"/>
                <a:cs typeface="Times New Roman" panose="02020603050405020304" pitchFamily="18" charset="0"/>
              </a:rPr>
              <a:t>	</a:t>
            </a:r>
            <a:r>
              <a:rPr kumimoji="0" sz="1600" b="0" i="0" u="none" strike="noStrike" kern="1200" cap="none" spc="-10" normalizeH="0" baseline="0" noProof="0" dirty="0">
                <a:ln>
                  <a:noFill/>
                </a:ln>
                <a:solidFill>
                  <a:srgbClr val="404040"/>
                </a:solidFill>
                <a:effectLst/>
                <a:uLnTx/>
                <a:uFillTx/>
                <a:latin typeface="Times New Roman" panose="02020603050405020304" pitchFamily="18" charset="0"/>
                <a:cs typeface="Times New Roman" panose="02020603050405020304" pitchFamily="18" charset="0"/>
              </a:rPr>
              <a:t>17</a:t>
            </a:r>
            <a:r>
              <a:rPr kumimoji="0" sz="1600" b="0" i="0" u="none" strike="noStrike" kern="1200" cap="none" spc="-5" normalizeH="0" baseline="0" noProof="0" dirty="0">
                <a:ln>
                  <a:noFill/>
                </a:ln>
                <a:solidFill>
                  <a:srgbClr val="404040"/>
                </a:solidFill>
                <a:effectLst/>
                <a:uLnTx/>
                <a:uFillTx/>
                <a:latin typeface="Times New Roman" panose="02020603050405020304" pitchFamily="18" charset="0"/>
                <a:cs typeface="Times New Roman" panose="02020603050405020304" pitchFamily="18" charset="0"/>
              </a:rPr>
              <a:t> Communes</a:t>
            </a:r>
            <a:r>
              <a:rPr kumimoji="0" lang="fr-FR" sz="1600" b="0" i="0" u="none" strike="noStrike" kern="1200" cap="none" spc="-5" normalizeH="0" baseline="0" noProof="0" dirty="0">
                <a:ln>
                  <a:noFill/>
                </a:ln>
                <a:solidFill>
                  <a:srgbClr val="404040"/>
                </a:solidFill>
                <a:effectLst/>
                <a:uLnTx/>
                <a:uFillTx/>
                <a:latin typeface="Times New Roman" panose="02020603050405020304" pitchFamily="18" charset="0"/>
                <a:cs typeface="Times New Roman" panose="02020603050405020304" pitchFamily="18" charset="0"/>
              </a:rPr>
              <a:t>: </a:t>
            </a:r>
            <a:r>
              <a:rPr kumimoji="0" sz="1600" b="0" i="0" u="none" strike="noStrike" kern="1200" cap="none" spc="-5" normalizeH="0" baseline="0" noProof="0" dirty="0" err="1">
                <a:ln>
                  <a:noFill/>
                </a:ln>
                <a:solidFill>
                  <a:srgbClr val="404040"/>
                </a:solidFill>
                <a:effectLst/>
                <a:uLnTx/>
                <a:uFillTx/>
                <a:latin typeface="Times New Roman" panose="02020603050405020304" pitchFamily="18" charset="0"/>
                <a:cs typeface="Times New Roman" panose="02020603050405020304" pitchFamily="18" charset="0"/>
              </a:rPr>
              <a:t>Kédougou</a:t>
            </a:r>
            <a:r>
              <a:rPr kumimoji="0" sz="1600" b="0" i="0" u="none" strike="noStrike" kern="1200" cap="none" spc="-5" normalizeH="0" baseline="0" noProof="0" dirty="0">
                <a:ln>
                  <a:noFill/>
                </a:ln>
                <a:solidFill>
                  <a:srgbClr val="404040"/>
                </a:solidFill>
                <a:effectLst/>
                <a:uLnTx/>
                <a:uFillTx/>
                <a:latin typeface="Times New Roman" panose="02020603050405020304" pitchFamily="18" charset="0"/>
                <a:cs typeface="Times New Roman" panose="02020603050405020304" pitchFamily="18" charset="0"/>
              </a:rPr>
              <a:t> </a:t>
            </a:r>
            <a:r>
              <a:rPr kumimoji="0" sz="1600" b="0" i="0" u="none" strike="noStrike" kern="1200" cap="none" spc="-10" normalizeH="0" baseline="0" noProof="0" dirty="0" err="1">
                <a:ln>
                  <a:noFill/>
                </a:ln>
                <a:solidFill>
                  <a:srgbClr val="404040"/>
                </a:solidFill>
                <a:effectLst/>
                <a:uLnTx/>
                <a:uFillTx/>
                <a:latin typeface="Times New Roman" panose="02020603050405020304" pitchFamily="18" charset="0"/>
                <a:cs typeface="Times New Roman" panose="02020603050405020304" pitchFamily="18" charset="0"/>
              </a:rPr>
              <a:t>Tamb</a:t>
            </a:r>
            <a:r>
              <a:rPr kumimoji="0" lang="fr-FR" sz="1600" b="0" i="0" u="none" strike="noStrike" kern="1200" cap="none" spc="-10" normalizeH="0" baseline="0" noProof="0" dirty="0">
                <a:ln>
                  <a:noFill/>
                </a:ln>
                <a:solidFill>
                  <a:srgbClr val="404040"/>
                </a:solidFill>
                <a:effectLst/>
                <a:uLnTx/>
                <a:uFillTx/>
                <a:latin typeface="Times New Roman" panose="02020603050405020304" pitchFamily="18" charset="0"/>
                <a:cs typeface="Times New Roman" panose="02020603050405020304" pitchFamily="18" charset="0"/>
              </a:rPr>
              <a:t>a</a:t>
            </a:r>
            <a:endParaRPr kumimoji="0" sz="16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0" name="Title 3">
            <a:extLst>
              <a:ext uri="{FF2B5EF4-FFF2-40B4-BE49-F238E27FC236}">
                <a16:creationId xmlns:a16="http://schemas.microsoft.com/office/drawing/2014/main" id="{22F5FA1F-4ED8-4393-9288-6AB80E0984C1}"/>
              </a:ext>
            </a:extLst>
          </p:cNvPr>
          <p:cNvSpPr>
            <a:spLocks noGrp="1"/>
          </p:cNvSpPr>
          <p:nvPr/>
        </p:nvSpPr>
        <p:spPr>
          <a:xfrm>
            <a:off x="-111760" y="6226076"/>
            <a:ext cx="12192000" cy="8777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Bahnschrift" panose="020B0502040204020203" pitchFamily="34" charset="0"/>
                <a:ea typeface="+mj-ea"/>
                <a:cs typeface="+mj-cs"/>
              </a:rPr>
              <a:t>COUVERTURE</a:t>
            </a:r>
            <a:r>
              <a:rPr kumimoji="0" lang="en-US"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Light" panose="020F0302020204030204"/>
                <a:ea typeface="+mj-ea"/>
                <a:cs typeface="+mj-cs"/>
              </a:rPr>
              <a:t> </a:t>
            </a:r>
            <a:r>
              <a:rPr kumimoji="0" lang="en-US"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Bahnschrift" panose="020B0502040204020203" pitchFamily="34" charset="0"/>
                <a:ea typeface="+mj-ea"/>
                <a:cs typeface="+mj-cs"/>
              </a:rPr>
              <a:t>CARTOGRAPHIQUE DU PROCASEF</a:t>
            </a:r>
          </a:p>
        </p:txBody>
      </p:sp>
    </p:spTree>
    <p:extLst>
      <p:ext uri="{BB962C8B-B14F-4D97-AF65-F5344CB8AC3E}">
        <p14:creationId xmlns:p14="http://schemas.microsoft.com/office/powerpoint/2010/main" val="2774937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1DEB977-B746-C94D-BFA5-2518D6E40033}"/>
              </a:ext>
            </a:extLst>
          </p:cNvPr>
          <p:cNvSpPr>
            <a:spLocks noGrp="1"/>
          </p:cNvSpPr>
          <p:nvPr>
            <p:ph type="sldNum" sz="quarter" idx="12"/>
          </p:nvPr>
        </p:nvSpPr>
        <p:spPr/>
        <p:txBody>
          <a:bodyPr/>
          <a:lstStyle/>
          <a:p>
            <a:fld id="{CA87F63B-DED0-47AC-A9BC-AC1BDC080CCA}" type="slidenum">
              <a:rPr lang="en-US" smtClean="0"/>
              <a:t>8</a:t>
            </a:fld>
            <a:endParaRPr lang="en-US" dirty="0"/>
          </a:p>
        </p:txBody>
      </p:sp>
      <p:sp>
        <p:nvSpPr>
          <p:cNvPr id="2" name="Title 1">
            <a:extLst>
              <a:ext uri="{FF2B5EF4-FFF2-40B4-BE49-F238E27FC236}">
                <a16:creationId xmlns:a16="http://schemas.microsoft.com/office/drawing/2014/main" id="{768E83CC-0E8C-425A-B6BD-D261A32B1F05}"/>
              </a:ext>
            </a:extLst>
          </p:cNvPr>
          <p:cNvSpPr>
            <a:spLocks noGrp="1"/>
          </p:cNvSpPr>
          <p:nvPr>
            <p:ph type="ctrTitle" idx="4294967295"/>
          </p:nvPr>
        </p:nvSpPr>
        <p:spPr>
          <a:xfrm>
            <a:off x="0" y="117475"/>
            <a:ext cx="11168063" cy="1044575"/>
          </a:xfrm>
          <a:noFill/>
        </p:spPr>
        <p:txBody>
          <a:bodyPr>
            <a:noAutofit/>
          </a:bodyPr>
          <a:lstStyle/>
          <a:p>
            <a:pPr algn="ctr"/>
            <a:r>
              <a:rPr lang="en-US" sz="2800" b="1" dirty="0">
                <a:solidFill>
                  <a:schemeClr val="tx1"/>
                </a:solidFill>
                <a:latin typeface="Times New Roman" panose="02020603050405020304" pitchFamily="18" charset="0"/>
                <a:cs typeface="Times New Roman" panose="02020603050405020304" pitchFamily="18" charset="0"/>
              </a:rPr>
              <a:t>Composante 1</a:t>
            </a:r>
            <a:r>
              <a:rPr lang="fr-FR" sz="2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renforcer les institutions foncières et investir dans les infrastructures géospatiales (34,03 millions USD</a:t>
            </a:r>
            <a:r>
              <a:rPr lang="fr-FR" sz="3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A6D0EC32-A9DB-544D-A22C-C6F368EB8F26}"/>
              </a:ext>
            </a:extLst>
          </p:cNvPr>
          <p:cNvGraphicFramePr>
            <a:graphicFrameLocks noGrp="1"/>
          </p:cNvGraphicFramePr>
          <p:nvPr>
            <p:extLst>
              <p:ext uri="{D42A27DB-BD31-4B8C-83A1-F6EECF244321}">
                <p14:modId xmlns:p14="http://schemas.microsoft.com/office/powerpoint/2010/main" val="3741730287"/>
              </p:ext>
            </p:extLst>
          </p:nvPr>
        </p:nvGraphicFramePr>
        <p:xfrm>
          <a:off x="195310" y="1162050"/>
          <a:ext cx="11996690" cy="5370576"/>
        </p:xfrm>
        <a:graphic>
          <a:graphicData uri="http://schemas.openxmlformats.org/drawingml/2006/table">
            <a:tbl>
              <a:tblPr firstRow="1" firstCol="1" bandRow="1">
                <a:tableStyleId>{2D5ABB26-0587-4C30-8999-92F81FD0307C}</a:tableStyleId>
              </a:tblPr>
              <a:tblGrid>
                <a:gridCol w="11996690">
                  <a:extLst>
                    <a:ext uri="{9D8B030D-6E8A-4147-A177-3AD203B41FA5}">
                      <a16:colId xmlns:a16="http://schemas.microsoft.com/office/drawing/2014/main" val="1083319972"/>
                    </a:ext>
                  </a:extLst>
                </a:gridCol>
              </a:tblGrid>
              <a:tr h="5297735">
                <a:tc>
                  <a:txBody>
                    <a:bodyPr/>
                    <a:lstStyle/>
                    <a:p>
                      <a:pPr>
                        <a:lnSpc>
                          <a:spcPct val="107000"/>
                        </a:lnSpc>
                        <a:spcAft>
                          <a:spcPts val="0"/>
                        </a:spcAft>
                      </a:pPr>
                      <a:r>
                        <a:rPr lang="fr-FR" sz="2000" b="1" dirty="0">
                          <a:effectLst/>
                          <a:latin typeface="Times New Roman" panose="02020603050405020304" pitchFamily="18" charset="0"/>
                          <a:cs typeface="Times New Roman" panose="02020603050405020304" pitchFamily="18" charset="0"/>
                        </a:rPr>
                        <a:t>C </a:t>
                      </a:r>
                      <a:r>
                        <a:rPr lang="fr-FR" sz="2000" b="1" u="none" dirty="0">
                          <a:effectLst/>
                          <a:latin typeface="Times New Roman" panose="02020603050405020304" pitchFamily="18" charset="0"/>
                          <a:cs typeface="Times New Roman" panose="02020603050405020304" pitchFamily="18" charset="0"/>
                        </a:rPr>
                        <a:t>1.1 </a:t>
                      </a:r>
                      <a:r>
                        <a:rPr lang="fr-FR" sz="2000" b="1" u="none" dirty="0">
                          <a:effectLst/>
                          <a:latin typeface="Times New Roman" panose="02020603050405020304" pitchFamily="18" charset="0"/>
                          <a:ea typeface="Calibri" panose="020F0502020204030204" pitchFamily="34" charset="0"/>
                          <a:cs typeface="Times New Roman" panose="02020603050405020304" pitchFamily="18" charset="0"/>
                        </a:rPr>
                        <a:t>: Renforcement des capacités du secteur public pour améliorer les services de l’administration foncière</a:t>
                      </a:r>
                      <a:r>
                        <a:rPr lang="fr-FR" sz="2000" b="1" u="sng" dirty="0">
                          <a:effectLst/>
                          <a:latin typeface="Times New Roman" panose="02020603050405020304" pitchFamily="18" charset="0"/>
                          <a:ea typeface="Calibri" panose="020F0502020204030204" pitchFamily="34" charset="0"/>
                          <a:cs typeface="Times New Roman" panose="02020603050405020304" pitchFamily="18" charset="0"/>
                        </a:rPr>
                        <a:t>.</a:t>
                      </a:r>
                      <a:r>
                        <a:rPr lang="fr-FR" sz="2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fr-FR" sz="2000" b="1" dirty="0">
                        <a:effectLst/>
                        <a:latin typeface="Times New Roman" panose="02020603050405020304" pitchFamily="18" charset="0"/>
                        <a:cs typeface="Times New Roman" panose="02020603050405020304" pitchFamily="18" charset="0"/>
                      </a:endParaRPr>
                    </a:p>
                    <a:p>
                      <a:pPr marL="342900" indent="-342900">
                        <a:lnSpc>
                          <a:spcPct val="107000"/>
                        </a:lnSpc>
                        <a:spcAft>
                          <a:spcPts val="0"/>
                        </a:spcAft>
                        <a:buFont typeface="Arial" panose="020B0604020202020204" pitchFamily="34" charset="0"/>
                        <a:buChar char="•"/>
                      </a:pP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Cette sous-composante financera le renforcement des capacités dans les communes, de l’administration territoriale, des services concernés du Ministère des Collectivités Territoriales et la DGID afin d’apporter à la population ciblée de meilleurs services de la part de l’administration foncière et d’améliorer la satisfaction des usagers</a:t>
                      </a:r>
                    </a:p>
                    <a:p>
                      <a:pPr marL="342900" indent="-342900">
                        <a:lnSpc>
                          <a:spcPct val="107000"/>
                        </a:lnSpc>
                        <a:spcAft>
                          <a:spcPts val="0"/>
                        </a:spcAft>
                        <a:buFont typeface="Arial" panose="020B0604020202020204" pitchFamily="34" charset="0"/>
                        <a:buChar char="•"/>
                      </a:pPr>
                      <a:r>
                        <a:rPr lang="fr-FR" sz="2000" dirty="0">
                          <a:effectLst/>
                          <a:latin typeface="Times New Roman" panose="02020603050405020304" pitchFamily="18" charset="0"/>
                          <a:cs typeface="Times New Roman" panose="02020603050405020304" pitchFamily="18" charset="0"/>
                        </a:rPr>
                        <a:t>Les activité seront Construction rénovation  et équipements adaptés ( bureaux fonciers, CSF …)</a:t>
                      </a:r>
                    </a:p>
                    <a:p>
                      <a:pPr marL="0" indent="0" algn="just">
                        <a:lnSpc>
                          <a:spcPct val="107000"/>
                        </a:lnSpc>
                        <a:spcAft>
                          <a:spcPts val="0"/>
                        </a:spcAft>
                        <a:buClr>
                          <a:schemeClr val="accent1"/>
                        </a:buClr>
                        <a:buFont typeface="Arial" panose="020B0604020202020204" pitchFamily="34" charset="0"/>
                        <a:buNone/>
                      </a:pPr>
                      <a:r>
                        <a:rPr lang="fr-FR" sz="2000" b="1" u="none" dirty="0">
                          <a:effectLst/>
                          <a:latin typeface="Times New Roman" panose="02020603050405020304" pitchFamily="18" charset="0"/>
                          <a:cs typeface="Times New Roman" panose="02020603050405020304" pitchFamily="18" charset="0"/>
                        </a:rPr>
                        <a:t>C1.2 </a:t>
                      </a:r>
                      <a:r>
                        <a:rPr lang="fr-FR" sz="2000" u="none"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000" b="1" u="none" dirty="0">
                          <a:effectLst/>
                          <a:latin typeface="Times New Roman" panose="02020603050405020304" pitchFamily="18" charset="0"/>
                          <a:ea typeface="Calibri" panose="020F0502020204030204" pitchFamily="34" charset="0"/>
                          <a:cs typeface="Times New Roman" panose="02020603050405020304" pitchFamily="18" charset="0"/>
                        </a:rPr>
                        <a:t>: Appui à la transformation numérique de l’administration foncière</a:t>
                      </a:r>
                    </a:p>
                    <a:p>
                      <a:pPr marL="342900" indent="-342900" algn="just">
                        <a:lnSpc>
                          <a:spcPct val="107000"/>
                        </a:lnSpc>
                        <a:spcAft>
                          <a:spcPts val="0"/>
                        </a:spcAft>
                        <a:buClr>
                          <a:schemeClr val="accent1"/>
                        </a:buClr>
                        <a:buFont typeface="Arial" panose="020B0604020202020204" pitchFamily="34" charset="0"/>
                        <a:buChar char="•"/>
                      </a:pP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Cette sous-composante financera la conception et le déploiement d’un Système d’information foncière (SIF)</a:t>
                      </a:r>
                    </a:p>
                    <a:p>
                      <a:pPr marL="742950" lvl="1" indent="-285750" algn="just">
                        <a:lnSpc>
                          <a:spcPct val="107000"/>
                        </a:lnSpc>
                        <a:spcAft>
                          <a:spcPts val="1200"/>
                        </a:spcAft>
                        <a:buFont typeface="+mj-lt"/>
                        <a:buAutoNum type="alphaLcPeriod"/>
                      </a:pPr>
                      <a:r>
                        <a:rPr lang="fr-FR" sz="2000" dirty="0">
                          <a:effectLst/>
                          <a:latin typeface="Times New Roman" panose="02020603050405020304" pitchFamily="18" charset="0"/>
                          <a:cs typeface="Times New Roman" panose="02020603050405020304" pitchFamily="18" charset="0"/>
                        </a:rPr>
                        <a:t>Objectifs: (i)</a:t>
                      </a:r>
                      <a:r>
                        <a:rPr lang="fr-FR" sz="2000" dirty="0">
                          <a:effectLst/>
                          <a:latin typeface="Times New Roman" panose="02020603050405020304" pitchFamily="18" charset="0"/>
                          <a:ea typeface="Calibri" panose="020F0502020204030204" pitchFamily="34" charset="0"/>
                          <a:cs typeface="Times New Roman" panose="02020603050405020304" pitchFamily="18" charset="0"/>
                        </a:rPr>
                        <a:t> Les procédures de l’administration foncière, harmonisées dans un manuel de procédures de seront numérisées pour plus d’efficience et permettront des mises à jour en temps réel afin d’améliorer la sécurité des droits fonciers (ii) Le SIF municipal sera conçu de manière à interagir avec le système informatique de la DGID (SGF) et avec l’Infrastructure nationale des données spatiales (NSDI) (iii)</a:t>
                      </a:r>
                      <a:r>
                        <a:rPr lang="fr-FR"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Le passage au numérique d’une administration foncière fonctionnant en majeure partie dans un « environnement papier » devrait accroître la résilience des dossiers fonciers aux pertes que pourraient occasionner des catastrophes naturelles</a:t>
                      </a:r>
                      <a:endParaRPr lang="fr-F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lnSpc>
                          <a:spcPct val="107000"/>
                        </a:lnSpc>
                        <a:spcAft>
                          <a:spcPts val="0"/>
                        </a:spcAft>
                        <a:buClr>
                          <a:schemeClr val="accent1"/>
                        </a:buClr>
                        <a:buFont typeface="Arial" panose="020B0604020202020204" pitchFamily="34" charset="0"/>
                        <a:buChar char="•"/>
                      </a:pPr>
                      <a:endParaRPr lang="fr-FR" sz="2000" dirty="0">
                        <a:effectLst/>
                        <a:latin typeface="Times New Roman" panose="02020603050405020304" pitchFamily="18" charset="0"/>
                        <a:cs typeface="Times New Roman" panose="02020603050405020304" pitchFamily="18" charset="0"/>
                      </a:endParaRPr>
                    </a:p>
                  </a:txBody>
                  <a:tcPr marL="72193" marR="72193" marT="0" marB="0">
                    <a:solidFill>
                      <a:srgbClr val="FFFF99"/>
                    </a:solidFill>
                  </a:tcPr>
                </a:tc>
                <a:extLst>
                  <a:ext uri="{0D108BD9-81ED-4DB2-BD59-A6C34878D82A}">
                    <a16:rowId xmlns:a16="http://schemas.microsoft.com/office/drawing/2014/main" val="3387284214"/>
                  </a:ext>
                </a:extLst>
              </a:tr>
            </a:tbl>
          </a:graphicData>
        </a:graphic>
      </p:graphicFrame>
    </p:spTree>
    <p:extLst>
      <p:ext uri="{BB962C8B-B14F-4D97-AF65-F5344CB8AC3E}">
        <p14:creationId xmlns:p14="http://schemas.microsoft.com/office/powerpoint/2010/main" val="8997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1DEB977-B746-C94D-BFA5-2518D6E40033}"/>
              </a:ext>
            </a:extLst>
          </p:cNvPr>
          <p:cNvSpPr>
            <a:spLocks noGrp="1"/>
          </p:cNvSpPr>
          <p:nvPr>
            <p:ph type="sldNum" sz="quarter" idx="12"/>
          </p:nvPr>
        </p:nvSpPr>
        <p:spPr/>
        <p:txBody>
          <a:bodyPr/>
          <a:lstStyle/>
          <a:p>
            <a:fld id="{CA87F63B-DED0-47AC-A9BC-AC1BDC080CCA}" type="slidenum">
              <a:rPr lang="en-US" smtClean="0"/>
              <a:t>9</a:t>
            </a:fld>
            <a:endParaRPr lang="en-US" dirty="0"/>
          </a:p>
        </p:txBody>
      </p:sp>
      <p:sp>
        <p:nvSpPr>
          <p:cNvPr id="2" name="Title 1">
            <a:extLst>
              <a:ext uri="{FF2B5EF4-FFF2-40B4-BE49-F238E27FC236}">
                <a16:creationId xmlns:a16="http://schemas.microsoft.com/office/drawing/2014/main" id="{768E83CC-0E8C-425A-B6BD-D261A32B1F05}"/>
              </a:ext>
            </a:extLst>
          </p:cNvPr>
          <p:cNvSpPr>
            <a:spLocks noGrp="1"/>
          </p:cNvSpPr>
          <p:nvPr>
            <p:ph type="ctrTitle" idx="4294967295"/>
          </p:nvPr>
        </p:nvSpPr>
        <p:spPr>
          <a:xfrm>
            <a:off x="0" y="192088"/>
            <a:ext cx="9274175" cy="892175"/>
          </a:xfrm>
          <a:solidFill>
            <a:schemeClr val="bg1"/>
          </a:solidFill>
        </p:spPr>
        <p:txBody>
          <a:bodyPr>
            <a:noAutofit/>
          </a:bodyPr>
          <a:lstStyle/>
          <a:p>
            <a:pPr algn="ctr"/>
            <a:r>
              <a:rPr lang="en-US" sz="3200" b="1" dirty="0">
                <a:solidFill>
                  <a:schemeClr val="tx1"/>
                </a:solidFill>
                <a:latin typeface="Times New Roman" panose="02020603050405020304" pitchFamily="18" charset="0"/>
                <a:cs typeface="Times New Roman" panose="02020603050405020304" pitchFamily="18" charset="0"/>
              </a:rPr>
              <a:t>Composante 1</a:t>
            </a:r>
          </a:p>
        </p:txBody>
      </p:sp>
      <p:graphicFrame>
        <p:nvGraphicFramePr>
          <p:cNvPr id="4" name="Table 3">
            <a:extLst>
              <a:ext uri="{FF2B5EF4-FFF2-40B4-BE49-F238E27FC236}">
                <a16:creationId xmlns:a16="http://schemas.microsoft.com/office/drawing/2014/main" id="{A6D0EC32-A9DB-544D-A22C-C6F368EB8F26}"/>
              </a:ext>
            </a:extLst>
          </p:cNvPr>
          <p:cNvGraphicFramePr>
            <a:graphicFrameLocks noGrp="1"/>
          </p:cNvGraphicFramePr>
          <p:nvPr>
            <p:extLst>
              <p:ext uri="{D42A27DB-BD31-4B8C-83A1-F6EECF244321}">
                <p14:modId xmlns:p14="http://schemas.microsoft.com/office/powerpoint/2010/main" val="2225441999"/>
              </p:ext>
            </p:extLst>
          </p:nvPr>
        </p:nvGraphicFramePr>
        <p:xfrm>
          <a:off x="391886" y="827216"/>
          <a:ext cx="11090365" cy="6131243"/>
        </p:xfrm>
        <a:graphic>
          <a:graphicData uri="http://schemas.openxmlformats.org/drawingml/2006/table">
            <a:tbl>
              <a:tblPr firstRow="1" firstCol="1" bandRow="1">
                <a:tableStyleId>{2D5ABB26-0587-4C30-8999-92F81FD0307C}</a:tableStyleId>
              </a:tblPr>
              <a:tblGrid>
                <a:gridCol w="11090365">
                  <a:extLst>
                    <a:ext uri="{9D8B030D-6E8A-4147-A177-3AD203B41FA5}">
                      <a16:colId xmlns:a16="http://schemas.microsoft.com/office/drawing/2014/main" val="1083319972"/>
                    </a:ext>
                  </a:extLst>
                </a:gridCol>
              </a:tblGrid>
              <a:tr h="5220888">
                <a:tc>
                  <a:txBody>
                    <a:bodyPr/>
                    <a:lstStyle/>
                    <a:p>
                      <a:pPr>
                        <a:lnSpc>
                          <a:spcPct val="107000"/>
                        </a:lnSpc>
                        <a:spcAft>
                          <a:spcPts val="0"/>
                        </a:spcAft>
                      </a:pPr>
                      <a:r>
                        <a:rPr lang="fr-FR" sz="3200" b="1" dirty="0">
                          <a:effectLst/>
                          <a:latin typeface="Times New Roman" panose="02020603050405020304" pitchFamily="18" charset="0"/>
                          <a:cs typeface="Times New Roman" panose="02020603050405020304" pitchFamily="18" charset="0"/>
                        </a:rPr>
                        <a:t>C</a:t>
                      </a:r>
                      <a:r>
                        <a:rPr lang="fr-FR" sz="3200" b="1" u="none" dirty="0">
                          <a:effectLst/>
                          <a:latin typeface="Times New Roman" panose="02020603050405020304" pitchFamily="18" charset="0"/>
                          <a:cs typeface="Times New Roman" panose="02020603050405020304" pitchFamily="18" charset="0"/>
                        </a:rPr>
                        <a:t>1.3 </a:t>
                      </a:r>
                      <a:r>
                        <a:rPr lang="fr-FR" sz="2400" b="1" u="none" dirty="0">
                          <a:effectLst/>
                          <a:latin typeface="Times New Roman" panose="02020603050405020304" pitchFamily="18" charset="0"/>
                          <a:cs typeface="Times New Roman" panose="02020603050405020304" pitchFamily="18" charset="0"/>
                        </a:rPr>
                        <a:t>: </a:t>
                      </a:r>
                      <a:r>
                        <a:rPr lang="fr-FR" sz="2400" b="1" u="none"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Renforcement</a:t>
                      </a:r>
                      <a:r>
                        <a:rPr lang="fr-FR" sz="2400" b="1" u="none" dirty="0">
                          <a:effectLst/>
                          <a:latin typeface="Times New Roman" panose="02020603050405020304" pitchFamily="18" charset="0"/>
                          <a:ea typeface="Calibri" panose="020F0502020204030204" pitchFamily="34" charset="0"/>
                          <a:cs typeface="Times New Roman" panose="02020603050405020304" pitchFamily="18" charset="0"/>
                        </a:rPr>
                        <a:t> de l’Infrastructure nationale des données spatiales</a:t>
                      </a:r>
                      <a:endParaRPr lang="fr-FR" sz="2400" u="sng"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Cette sous-composante financera la mise à jour de l’infrastructure géospatiale nécessaire pour une meilleure gestion foncière. Cette sous-composante sera mise en place en collaboration avec le GICC (Groupe interinstitutionnel de concertation et de coordination en géomatique). Elle servira à :</a:t>
                      </a:r>
                      <a:endParaRPr lang="fr-FR" sz="2400" dirty="0">
                        <a:effectLst/>
                        <a:latin typeface="Times New Roman" panose="02020603050405020304" pitchFamily="18" charset="0"/>
                        <a:cs typeface="Times New Roman" panose="02020603050405020304" pitchFamily="18" charset="0"/>
                      </a:endParaRPr>
                    </a:p>
                    <a:p>
                      <a:pPr marL="342900" indent="-342900" algn="just">
                        <a:lnSpc>
                          <a:spcPct val="107000"/>
                        </a:lnSpc>
                        <a:spcAft>
                          <a:spcPts val="0"/>
                        </a:spcAft>
                        <a:buClr>
                          <a:schemeClr val="accent1"/>
                        </a:buClr>
                        <a:buFont typeface="Arial" panose="020B0604020202020204" pitchFamily="34" charset="0"/>
                        <a:buChar char="•"/>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l’acquisition d’images satellites ou aériennes couvrant toutes les municipalités</a:t>
                      </a:r>
                    </a:p>
                    <a:p>
                      <a:pPr marL="342900" indent="-342900" algn="just">
                        <a:lnSpc>
                          <a:spcPct val="107000"/>
                        </a:lnSpc>
                        <a:spcAft>
                          <a:spcPts val="0"/>
                        </a:spcAft>
                        <a:buClr>
                          <a:schemeClr val="accent1"/>
                        </a:buClr>
                        <a:buFont typeface="Arial" panose="020B0604020202020204" pitchFamily="34" charset="0"/>
                        <a:buChar char="•"/>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la modernisation et la densification du réseau géodésique afin de faciliter des mesures topographiques exactes </a:t>
                      </a:r>
                    </a:p>
                    <a:p>
                      <a:pPr marL="342900" indent="-342900" algn="just">
                        <a:lnSpc>
                          <a:spcPct val="107000"/>
                        </a:lnSpc>
                        <a:spcAft>
                          <a:spcPts val="0"/>
                        </a:spcAft>
                        <a:buClr>
                          <a:schemeClr val="accent1"/>
                        </a:buClr>
                        <a:buFont typeface="Arial" panose="020B0604020202020204" pitchFamily="34" charset="0"/>
                        <a:buChar char="•"/>
                      </a:pP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 renforcement de l’Infrastructure de données spatiales (IDS)</a:t>
                      </a:r>
                    </a:p>
                    <a:p>
                      <a:pPr marL="0" indent="0" algn="just">
                        <a:lnSpc>
                          <a:spcPct val="107000"/>
                        </a:lnSpc>
                        <a:spcAft>
                          <a:spcPts val="0"/>
                        </a:spcAft>
                        <a:buClr>
                          <a:schemeClr val="accent1"/>
                        </a:buClr>
                        <a:buFont typeface="Arial" panose="020B0604020202020204" pitchFamily="34" charset="0"/>
                        <a:buNone/>
                      </a:pPr>
                      <a:r>
                        <a:rPr lang="fr-FR" sz="2400"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4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Des activités complémentaires financées par le Fonds fiduciaire coréen pour la croissance verte (KGGTF : </a:t>
                      </a:r>
                      <a:r>
                        <a:rPr lang="fr-FR" sz="2400" kern="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Korean</a:t>
                      </a:r>
                      <a:r>
                        <a:rPr lang="fr-FR" sz="24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Green </a:t>
                      </a:r>
                      <a:r>
                        <a:rPr lang="fr-FR" sz="2400" kern="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Growth</a:t>
                      </a:r>
                      <a:r>
                        <a:rPr lang="fr-FR" sz="24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Trust </a:t>
                      </a:r>
                      <a:r>
                        <a:rPr lang="fr-FR" sz="2400" kern="1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Fund</a:t>
                      </a:r>
                      <a:r>
                        <a:rPr lang="fr-FR" sz="2400"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permettront d’atteindre l’objectif de cette sous-composante en modernisant davantage l’IDS existante</a:t>
                      </a:r>
                      <a:r>
                        <a:rPr lang="fr-FR"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fr-FR"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nSpc>
                          <a:spcPct val="107000"/>
                        </a:lnSpc>
                        <a:spcAft>
                          <a:spcPts val="0"/>
                        </a:spcAft>
                        <a:buClr>
                          <a:schemeClr val="accent1"/>
                        </a:buClr>
                        <a:buFont typeface="Arial" panose="020B0604020202020204" pitchFamily="34" charset="0"/>
                        <a:buChar char="•"/>
                      </a:pPr>
                      <a:endParaRPr lang="fr-FR" sz="2000" dirty="0">
                        <a:effectLst/>
                        <a:latin typeface="Times New Roman" panose="02020603050405020304" pitchFamily="18" charset="0"/>
                        <a:cs typeface="Times New Roman" panose="02020603050405020304" pitchFamily="18" charset="0"/>
                      </a:endParaRPr>
                    </a:p>
                    <a:p>
                      <a:pPr marL="0" indent="0">
                        <a:lnSpc>
                          <a:spcPct val="107000"/>
                        </a:lnSpc>
                        <a:spcAft>
                          <a:spcPts val="0"/>
                        </a:spcAft>
                        <a:buClr>
                          <a:schemeClr val="accent1"/>
                        </a:buClr>
                        <a:buFont typeface="Arial" panose="020B0604020202020204" pitchFamily="34" charset="0"/>
                        <a:buNone/>
                      </a:pPr>
                      <a:endParaRPr lang="fr-FR" sz="2000" dirty="0">
                        <a:effectLst/>
                        <a:latin typeface="Times New Roman" panose="02020603050405020304" pitchFamily="18" charset="0"/>
                        <a:cs typeface="Times New Roman" panose="02020603050405020304" pitchFamily="18" charset="0"/>
                      </a:endParaRPr>
                    </a:p>
                    <a:p>
                      <a:pPr>
                        <a:lnSpc>
                          <a:spcPct val="107000"/>
                        </a:lnSpc>
                        <a:spcAft>
                          <a:spcPts val="0"/>
                        </a:spcAft>
                      </a:pPr>
                      <a:endParaRPr lang="fr-FR" sz="2000" dirty="0">
                        <a:effectLst/>
                        <a:latin typeface="Times New Roman" panose="02020603050405020304" pitchFamily="18" charset="0"/>
                        <a:cs typeface="Times New Roman" panose="02020603050405020304" pitchFamily="18" charset="0"/>
                      </a:endParaRPr>
                    </a:p>
                    <a:p>
                      <a:pPr>
                        <a:lnSpc>
                          <a:spcPct val="107000"/>
                        </a:lnSpc>
                        <a:spcAft>
                          <a:spcPts val="0"/>
                        </a:spcAft>
                      </a:pPr>
                      <a:endParaRPr lang="fr-FR" sz="2000" dirty="0">
                        <a:effectLst/>
                        <a:latin typeface="Times New Roman" panose="02020603050405020304" pitchFamily="18" charset="0"/>
                        <a:cs typeface="Times New Roman" panose="02020603050405020304" pitchFamily="18" charset="0"/>
                      </a:endParaRPr>
                    </a:p>
                  </a:txBody>
                  <a:tcPr marL="72193" marR="72193" marT="0" marB="0">
                    <a:solidFill>
                      <a:srgbClr val="FFFF99"/>
                    </a:solidFill>
                  </a:tcPr>
                </a:tc>
                <a:extLst>
                  <a:ext uri="{0D108BD9-81ED-4DB2-BD59-A6C34878D82A}">
                    <a16:rowId xmlns:a16="http://schemas.microsoft.com/office/drawing/2014/main" val="3387284214"/>
                  </a:ext>
                </a:extLst>
              </a:tr>
            </a:tbl>
          </a:graphicData>
        </a:graphic>
      </p:graphicFrame>
    </p:spTree>
    <p:extLst>
      <p:ext uri="{BB962C8B-B14F-4D97-AF65-F5344CB8AC3E}">
        <p14:creationId xmlns:p14="http://schemas.microsoft.com/office/powerpoint/2010/main" val="2354588209"/>
      </p:ext>
    </p:extLst>
  </p:cSld>
  <p:clrMapOvr>
    <a:masterClrMapping/>
  </p:clrMapOvr>
  <p:timing>
    <p:tnLst>
      <p:par>
        <p:cTn id="1" dur="indefinite" restart="never" nodeType="tmRoot"/>
      </p:par>
    </p:tnLst>
  </p:timing>
</p:sld>
</file>

<file path=ppt/theme/theme1.xml><?xml version="1.0" encoding="utf-8"?>
<a:theme xmlns:a="http://schemas.openxmlformats.org/drawingml/2006/main" name="Rétrospective">
  <a:themeElements>
    <a:clrScheme name="Rétrospectiv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3240516BF1B74A9274EC0374E15998" ma:contentTypeVersion="13" ma:contentTypeDescription="Create a new document." ma:contentTypeScope="" ma:versionID="a4f469392f261655741f041cbae16130">
  <xsd:schema xmlns:xsd="http://www.w3.org/2001/XMLSchema" xmlns:xs="http://www.w3.org/2001/XMLSchema" xmlns:p="http://schemas.microsoft.com/office/2006/metadata/properties" xmlns:ns3="35bcf3cf-3130-4845-8a59-6f61f7a405d5" xmlns:ns4="f4265fcd-7b2e-4bb3-91a7-9757864f231c" targetNamespace="http://schemas.microsoft.com/office/2006/metadata/properties" ma:root="true" ma:fieldsID="d34d23d5fa785d7bc1119b2f9b834894" ns3:_="" ns4:_="">
    <xsd:import namespace="35bcf3cf-3130-4845-8a59-6f61f7a405d5"/>
    <xsd:import namespace="f4265fcd-7b2e-4bb3-91a7-9757864f231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cf3cf-3130-4845-8a59-6f61f7a405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265fcd-7b2e-4bb3-91a7-9757864f231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4C95F3-0DA9-4AB7-8320-8978EF9C64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cf3cf-3130-4845-8a59-6f61f7a405d5"/>
    <ds:schemaRef ds:uri="f4265fcd-7b2e-4bb3-91a7-9757864f23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895C7C-1930-4F86-B32A-B40BB5815232}">
  <ds:schemaRefs>
    <ds:schemaRef ds:uri="http://purl.org/dc/terms/"/>
    <ds:schemaRef ds:uri="http://schemas.openxmlformats.org/package/2006/metadata/core-properties"/>
    <ds:schemaRef ds:uri="http://purl.org/dc/elements/1.1/"/>
    <ds:schemaRef ds:uri="http://www.w3.org/XML/1998/namespace"/>
    <ds:schemaRef ds:uri="f4265fcd-7b2e-4bb3-91a7-9757864f231c"/>
    <ds:schemaRef ds:uri="http://schemas.microsoft.com/office/infopath/2007/PartnerControls"/>
    <ds:schemaRef ds:uri="http://schemas.microsoft.com/office/2006/documentManagement/types"/>
    <ds:schemaRef ds:uri="35bcf3cf-3130-4845-8a59-6f61f7a405d5"/>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40CB511E-450A-4D10-8C98-7B1CB15F1E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19202</TotalTime>
  <Words>1096</Words>
  <Application>Microsoft Office PowerPoint</Application>
  <PresentationFormat>Grand écran</PresentationFormat>
  <Paragraphs>232</Paragraphs>
  <Slides>23</Slides>
  <Notes>1</Notes>
  <HiddenSlides>0</HiddenSlides>
  <MMClips>0</MMClips>
  <ScaleCrop>false</ScaleCrop>
  <HeadingPairs>
    <vt:vector size="6" baseType="variant">
      <vt:variant>
        <vt:lpstr>Polices utilisées</vt:lpstr>
      </vt:variant>
      <vt:variant>
        <vt:i4>15</vt:i4>
      </vt:variant>
      <vt:variant>
        <vt:lpstr>Thème</vt:lpstr>
      </vt:variant>
      <vt:variant>
        <vt:i4>2</vt:i4>
      </vt:variant>
      <vt:variant>
        <vt:lpstr>Titres des diapositives</vt:lpstr>
      </vt:variant>
      <vt:variant>
        <vt:i4>23</vt:i4>
      </vt:variant>
    </vt:vector>
  </HeadingPairs>
  <TitlesOfParts>
    <vt:vector size="40" baseType="lpstr">
      <vt:lpstr>Algerian</vt:lpstr>
      <vt:lpstr>APPLE CHANCERY</vt:lpstr>
      <vt:lpstr>Arial</vt:lpstr>
      <vt:lpstr>Bahnschrift</vt:lpstr>
      <vt:lpstr>Bookman Old Style</vt:lpstr>
      <vt:lpstr>Calibri</vt:lpstr>
      <vt:lpstr>Calibri Light</vt:lpstr>
      <vt:lpstr>Gill Sans MT</vt:lpstr>
      <vt:lpstr>Open Sans Condensed</vt:lpstr>
      <vt:lpstr>Open Sans Condensed Light</vt:lpstr>
      <vt:lpstr>Tahoma</vt:lpstr>
      <vt:lpstr>Times New Roman</vt:lpstr>
      <vt:lpstr>Trebuchet MS</vt:lpstr>
      <vt:lpstr>Tw Cen MT</vt:lpstr>
      <vt:lpstr>Wingdings 3</vt:lpstr>
      <vt:lpstr>Rétrospective</vt:lpstr>
      <vt:lpstr>Facette</vt:lpstr>
      <vt:lpstr>PROJET CADASTRE ET SECURISATION FONCIERE(PROCASEF)</vt:lpstr>
      <vt:lpstr>Présentation PowerPoint</vt:lpstr>
      <vt:lpstr>Présentation PowerPoint</vt:lpstr>
      <vt:lpstr>Présentation PowerPoint</vt:lpstr>
      <vt:lpstr>Présentation PowerPoint</vt:lpstr>
      <vt:lpstr>Présentation PowerPoint</vt:lpstr>
      <vt:lpstr>Présentation PowerPoint</vt:lpstr>
      <vt:lpstr>Composante 1: renforcer les institutions foncières et investir dans les infrastructures géospatiales (34,03 millions USD)</vt:lpstr>
      <vt:lpstr>Composante 1</vt:lpstr>
      <vt:lpstr>Composante 2: Appuyer les communes soutenues par le PROCASEF pour enregistrer systématiquement les droits fonciers (29,15 millions USD)</vt:lpstr>
      <vt:lpstr>Composante 2 : Appuyer les communes soutenues par le PROCASEF pour enregistrer systématiquement les droits fonciers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SIF Communal géré de façon centralisée</dc:title>
  <dc:creator>NHB</dc:creator>
  <cp:lastModifiedBy>hp</cp:lastModifiedBy>
  <cp:revision>321</cp:revision>
  <dcterms:created xsi:type="dcterms:W3CDTF">2020-09-02T19:48:19Z</dcterms:created>
  <dcterms:modified xsi:type="dcterms:W3CDTF">2021-12-02T18:09:55Z</dcterms:modified>
</cp:coreProperties>
</file>