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handoutMasterIdLst>
    <p:handoutMasterId r:id="rId36"/>
  </p:handoutMasterIdLst>
  <p:sldIdLst>
    <p:sldId id="256" r:id="rId2"/>
    <p:sldId id="259" r:id="rId3"/>
    <p:sldId id="258" r:id="rId4"/>
    <p:sldId id="257" r:id="rId5"/>
    <p:sldId id="260" r:id="rId6"/>
    <p:sldId id="289" r:id="rId7"/>
    <p:sldId id="261" r:id="rId8"/>
    <p:sldId id="262" r:id="rId9"/>
    <p:sldId id="263" r:id="rId10"/>
    <p:sldId id="270" r:id="rId11"/>
    <p:sldId id="271" r:id="rId12"/>
    <p:sldId id="272" r:id="rId13"/>
    <p:sldId id="273" r:id="rId14"/>
    <p:sldId id="274" r:id="rId15"/>
    <p:sldId id="275" r:id="rId16"/>
    <p:sldId id="276" r:id="rId17"/>
    <p:sldId id="269" r:id="rId18"/>
    <p:sldId id="264" r:id="rId19"/>
    <p:sldId id="265" r:id="rId20"/>
    <p:sldId id="267" r:id="rId21"/>
    <p:sldId id="268"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41" autoAdjust="0"/>
    <p:restoredTop sz="94660"/>
  </p:normalViewPr>
  <p:slideViewPr>
    <p:cSldViewPr snapToGrid="0">
      <p:cViewPr varScale="1">
        <p:scale>
          <a:sx n="67" d="100"/>
          <a:sy n="67" d="100"/>
        </p:scale>
        <p:origin x="55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fr-FR"/>
              <a:t>SESSION1:TRAJECTOIRE HISTORIQUE ET SYSTEME DE GESTION DU FONCIER AU SENEGAL</a:t>
            </a: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624A137-D7B3-4B6D-9F36-88372F25224B}" type="datetimeFigureOut">
              <a:rPr lang="fr-FR" smtClean="0"/>
              <a:t>10/10/2022</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C25DC34-A54B-4A60-A24F-906F4390D48C}" type="slidenum">
              <a:rPr lang="fr-FR" smtClean="0"/>
              <a:t>‹N°›</a:t>
            </a:fld>
            <a:endParaRPr lang="fr-FR"/>
          </a:p>
        </p:txBody>
      </p:sp>
    </p:spTree>
    <p:extLst>
      <p:ext uri="{BB962C8B-B14F-4D97-AF65-F5344CB8AC3E}">
        <p14:creationId xmlns:p14="http://schemas.microsoft.com/office/powerpoint/2010/main" val="271252451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fr-FR"/>
              <a:t>SESSION1:TRAJECTOIRE HISTORIQUE ET SYSTEME DE GESTION DU FONCIER AU SENEGAL</a:t>
            </a: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D4CC7B-69F7-4756-B305-CD582470D088}" type="datetimeFigureOut">
              <a:rPr lang="fr-FR" smtClean="0"/>
              <a:t>10/10/2022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D1D0D6-675F-45A6-9BEE-5C9FA20565EF}" type="slidenum">
              <a:rPr lang="fr-FR" smtClean="0"/>
              <a:t>‹N°›</a:t>
            </a:fld>
            <a:endParaRPr lang="fr-FR"/>
          </a:p>
        </p:txBody>
      </p:sp>
    </p:spTree>
    <p:extLst>
      <p:ext uri="{BB962C8B-B14F-4D97-AF65-F5344CB8AC3E}">
        <p14:creationId xmlns:p14="http://schemas.microsoft.com/office/powerpoint/2010/main" val="320363346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CF13ED2-8641-485C-83CF-61CDCC93967E}" type="datetime1">
              <a:rPr lang="fr-SN" smtClean="0"/>
              <a:t>10/10/2022</a:t>
            </a:fld>
            <a:endParaRPr lang="fr-SN"/>
          </a:p>
        </p:txBody>
      </p:sp>
      <p:sp>
        <p:nvSpPr>
          <p:cNvPr id="5" name="Footer Placeholder 4"/>
          <p:cNvSpPr>
            <a:spLocks noGrp="1"/>
          </p:cNvSpPr>
          <p:nvPr>
            <p:ph type="ftr" sz="quarter" idx="11"/>
          </p:nvPr>
        </p:nvSpPr>
        <p:spPr/>
        <p:txBody>
          <a:bodyPr/>
          <a:lstStyle/>
          <a:p>
            <a:endParaRPr lang="fr-S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51FCD3D-0323-420B-B9E0-E4112279EDDC}" type="slidenum">
              <a:rPr lang="fr-SN" smtClean="0"/>
              <a:t>‹N°›</a:t>
            </a:fld>
            <a:endParaRPr lang="fr-SN"/>
          </a:p>
        </p:txBody>
      </p:sp>
    </p:spTree>
    <p:extLst>
      <p:ext uri="{BB962C8B-B14F-4D97-AF65-F5344CB8AC3E}">
        <p14:creationId xmlns:p14="http://schemas.microsoft.com/office/powerpoint/2010/main" val="469549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54215D7-A710-4CB0-B64E-5BF1A02878A9}" type="datetime1">
              <a:rPr lang="fr-SN" smtClean="0"/>
              <a:t>10/10/2022</a:t>
            </a:fld>
            <a:endParaRPr lang="fr-SN"/>
          </a:p>
        </p:txBody>
      </p:sp>
      <p:sp>
        <p:nvSpPr>
          <p:cNvPr id="5" name="Footer Placeholder 4"/>
          <p:cNvSpPr>
            <a:spLocks noGrp="1"/>
          </p:cNvSpPr>
          <p:nvPr>
            <p:ph type="ftr" sz="quarter" idx="11"/>
          </p:nvPr>
        </p:nvSpPr>
        <p:spPr/>
        <p:txBody>
          <a:bodyPr/>
          <a:lstStyle/>
          <a:p>
            <a:endParaRPr lang="fr-S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51FCD3D-0323-420B-B9E0-E4112279EDDC}" type="slidenum">
              <a:rPr lang="fr-SN" smtClean="0"/>
              <a:t>‹N°›</a:t>
            </a:fld>
            <a:endParaRPr lang="fr-SN"/>
          </a:p>
        </p:txBody>
      </p:sp>
    </p:spTree>
    <p:extLst>
      <p:ext uri="{BB962C8B-B14F-4D97-AF65-F5344CB8AC3E}">
        <p14:creationId xmlns:p14="http://schemas.microsoft.com/office/powerpoint/2010/main" val="3668026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99F7DF3-CC67-4708-9ED4-07902C3100ED}" type="datetime1">
              <a:rPr lang="fr-SN" smtClean="0"/>
              <a:t>10/10/2022</a:t>
            </a:fld>
            <a:endParaRPr lang="fr-SN"/>
          </a:p>
        </p:txBody>
      </p:sp>
      <p:sp>
        <p:nvSpPr>
          <p:cNvPr id="5" name="Footer Placeholder 4"/>
          <p:cNvSpPr>
            <a:spLocks noGrp="1"/>
          </p:cNvSpPr>
          <p:nvPr>
            <p:ph type="ftr" sz="quarter" idx="11"/>
          </p:nvPr>
        </p:nvSpPr>
        <p:spPr/>
        <p:txBody>
          <a:bodyPr/>
          <a:lstStyle/>
          <a:p>
            <a:endParaRPr lang="fr-S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51FCD3D-0323-420B-B9E0-E4112279EDDC}" type="slidenum">
              <a:rPr lang="fr-SN" smtClean="0"/>
              <a:t>‹N°›</a:t>
            </a:fld>
            <a:endParaRPr lang="fr-S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30148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66BF12B5-CF9D-47FC-AC63-57C3D6BFAF34}" type="datetime1">
              <a:rPr lang="fr-SN" smtClean="0"/>
              <a:t>10/10/2022</a:t>
            </a:fld>
            <a:endParaRPr lang="fr-SN"/>
          </a:p>
        </p:txBody>
      </p:sp>
      <p:sp>
        <p:nvSpPr>
          <p:cNvPr id="6" name="Footer Placeholder 5"/>
          <p:cNvSpPr>
            <a:spLocks noGrp="1"/>
          </p:cNvSpPr>
          <p:nvPr>
            <p:ph type="ftr" sz="quarter" idx="11"/>
          </p:nvPr>
        </p:nvSpPr>
        <p:spPr/>
        <p:txBody>
          <a:bodyPr/>
          <a:lstStyle/>
          <a:p>
            <a:endParaRPr lang="fr-S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51FCD3D-0323-420B-B9E0-E4112279EDDC}" type="slidenum">
              <a:rPr lang="fr-SN" smtClean="0"/>
              <a:t>‹N°›</a:t>
            </a:fld>
            <a:endParaRPr lang="fr-SN"/>
          </a:p>
        </p:txBody>
      </p:sp>
    </p:spTree>
    <p:extLst>
      <p:ext uri="{BB962C8B-B14F-4D97-AF65-F5344CB8AC3E}">
        <p14:creationId xmlns:p14="http://schemas.microsoft.com/office/powerpoint/2010/main" val="32157310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0695D473-EDA7-473D-BEB4-3E33977B68E5}" type="datetime1">
              <a:rPr lang="fr-SN" smtClean="0"/>
              <a:t>10/10/2022</a:t>
            </a:fld>
            <a:endParaRPr lang="fr-SN"/>
          </a:p>
        </p:txBody>
      </p:sp>
      <p:sp>
        <p:nvSpPr>
          <p:cNvPr id="6" name="Footer Placeholder 5"/>
          <p:cNvSpPr>
            <a:spLocks noGrp="1"/>
          </p:cNvSpPr>
          <p:nvPr>
            <p:ph type="ftr" sz="quarter" idx="11"/>
          </p:nvPr>
        </p:nvSpPr>
        <p:spPr/>
        <p:txBody>
          <a:bodyPr/>
          <a:lstStyle/>
          <a:p>
            <a:endParaRPr lang="fr-S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51FCD3D-0323-420B-B9E0-E4112279EDDC}" type="slidenum">
              <a:rPr lang="fr-SN" smtClean="0"/>
              <a:t>‹N°›</a:t>
            </a:fld>
            <a:endParaRPr lang="fr-S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866685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6954F5E7-ACCA-4251-BD9E-8F8392C2B796}" type="datetime1">
              <a:rPr lang="fr-SN" smtClean="0"/>
              <a:t>10/10/2022</a:t>
            </a:fld>
            <a:endParaRPr lang="fr-SN"/>
          </a:p>
        </p:txBody>
      </p:sp>
      <p:sp>
        <p:nvSpPr>
          <p:cNvPr id="6" name="Footer Placeholder 5"/>
          <p:cNvSpPr>
            <a:spLocks noGrp="1"/>
          </p:cNvSpPr>
          <p:nvPr>
            <p:ph type="ftr" sz="quarter" idx="11"/>
          </p:nvPr>
        </p:nvSpPr>
        <p:spPr/>
        <p:txBody>
          <a:bodyPr/>
          <a:lstStyle/>
          <a:p>
            <a:endParaRPr lang="fr-S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51FCD3D-0323-420B-B9E0-E4112279EDDC}" type="slidenum">
              <a:rPr lang="fr-SN" smtClean="0"/>
              <a:t>‹N°›</a:t>
            </a:fld>
            <a:endParaRPr lang="fr-SN"/>
          </a:p>
        </p:txBody>
      </p:sp>
    </p:spTree>
    <p:extLst>
      <p:ext uri="{BB962C8B-B14F-4D97-AF65-F5344CB8AC3E}">
        <p14:creationId xmlns:p14="http://schemas.microsoft.com/office/powerpoint/2010/main" val="3980962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5B2E04F-2623-48C8-BE61-139C439E4D18}" type="datetime1">
              <a:rPr lang="fr-SN" smtClean="0"/>
              <a:t>10/10/2022</a:t>
            </a:fld>
            <a:endParaRPr lang="fr-SN"/>
          </a:p>
        </p:txBody>
      </p:sp>
      <p:sp>
        <p:nvSpPr>
          <p:cNvPr id="5" name="Footer Placeholder 4"/>
          <p:cNvSpPr>
            <a:spLocks noGrp="1"/>
          </p:cNvSpPr>
          <p:nvPr>
            <p:ph type="ftr" sz="quarter" idx="11"/>
          </p:nvPr>
        </p:nvSpPr>
        <p:spPr/>
        <p:txBody>
          <a:bodyPr/>
          <a:lstStyle/>
          <a:p>
            <a:endParaRPr lang="fr-S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51FCD3D-0323-420B-B9E0-E4112279EDDC}" type="slidenum">
              <a:rPr lang="fr-SN" smtClean="0"/>
              <a:t>‹N°›</a:t>
            </a:fld>
            <a:endParaRPr lang="fr-SN"/>
          </a:p>
        </p:txBody>
      </p:sp>
    </p:spTree>
    <p:extLst>
      <p:ext uri="{BB962C8B-B14F-4D97-AF65-F5344CB8AC3E}">
        <p14:creationId xmlns:p14="http://schemas.microsoft.com/office/powerpoint/2010/main" val="34827840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2E96137-3A07-48E3-B40B-E9C29D190D8C}" type="datetime1">
              <a:rPr lang="fr-SN" smtClean="0"/>
              <a:t>10/10/2022</a:t>
            </a:fld>
            <a:endParaRPr lang="fr-SN"/>
          </a:p>
        </p:txBody>
      </p:sp>
      <p:sp>
        <p:nvSpPr>
          <p:cNvPr id="5" name="Footer Placeholder 4"/>
          <p:cNvSpPr>
            <a:spLocks noGrp="1"/>
          </p:cNvSpPr>
          <p:nvPr>
            <p:ph type="ftr" sz="quarter" idx="11"/>
          </p:nvPr>
        </p:nvSpPr>
        <p:spPr/>
        <p:txBody>
          <a:bodyPr/>
          <a:lstStyle/>
          <a:p>
            <a:endParaRPr lang="fr-S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51FCD3D-0323-420B-B9E0-E4112279EDDC}" type="slidenum">
              <a:rPr lang="fr-SN" smtClean="0"/>
              <a:t>‹N°›</a:t>
            </a:fld>
            <a:endParaRPr lang="fr-SN"/>
          </a:p>
        </p:txBody>
      </p:sp>
    </p:spTree>
    <p:extLst>
      <p:ext uri="{BB962C8B-B14F-4D97-AF65-F5344CB8AC3E}">
        <p14:creationId xmlns:p14="http://schemas.microsoft.com/office/powerpoint/2010/main" val="2751783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F81E105-2797-427B-B60D-DEC38CD307FD}" type="datetime1">
              <a:rPr lang="fr-SN" smtClean="0"/>
              <a:t>10/10/2022</a:t>
            </a:fld>
            <a:endParaRPr lang="fr-SN"/>
          </a:p>
        </p:txBody>
      </p:sp>
      <p:sp>
        <p:nvSpPr>
          <p:cNvPr id="5" name="Footer Placeholder 4"/>
          <p:cNvSpPr>
            <a:spLocks noGrp="1"/>
          </p:cNvSpPr>
          <p:nvPr>
            <p:ph type="ftr" sz="quarter" idx="11"/>
          </p:nvPr>
        </p:nvSpPr>
        <p:spPr/>
        <p:txBody>
          <a:bodyPr/>
          <a:lstStyle/>
          <a:p>
            <a:endParaRPr lang="fr-S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51FCD3D-0323-420B-B9E0-E4112279EDDC}" type="slidenum">
              <a:rPr lang="fr-SN" smtClean="0"/>
              <a:t>‹N°›</a:t>
            </a:fld>
            <a:endParaRPr lang="fr-SN"/>
          </a:p>
        </p:txBody>
      </p:sp>
    </p:spTree>
    <p:extLst>
      <p:ext uri="{BB962C8B-B14F-4D97-AF65-F5344CB8AC3E}">
        <p14:creationId xmlns:p14="http://schemas.microsoft.com/office/powerpoint/2010/main" val="1060386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C108AF9-0EA0-471B-88BC-B3B47E42C37C}" type="datetime1">
              <a:rPr lang="fr-SN" smtClean="0"/>
              <a:t>10/10/2022</a:t>
            </a:fld>
            <a:endParaRPr lang="fr-SN"/>
          </a:p>
        </p:txBody>
      </p:sp>
      <p:sp>
        <p:nvSpPr>
          <p:cNvPr id="5" name="Footer Placeholder 4"/>
          <p:cNvSpPr>
            <a:spLocks noGrp="1"/>
          </p:cNvSpPr>
          <p:nvPr>
            <p:ph type="ftr" sz="quarter" idx="11"/>
          </p:nvPr>
        </p:nvSpPr>
        <p:spPr/>
        <p:txBody>
          <a:bodyPr/>
          <a:lstStyle/>
          <a:p>
            <a:endParaRPr lang="fr-S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51FCD3D-0323-420B-B9E0-E4112279EDDC}" type="slidenum">
              <a:rPr lang="fr-SN" smtClean="0"/>
              <a:t>‹N°›</a:t>
            </a:fld>
            <a:endParaRPr lang="fr-SN"/>
          </a:p>
        </p:txBody>
      </p:sp>
    </p:spTree>
    <p:extLst>
      <p:ext uri="{BB962C8B-B14F-4D97-AF65-F5344CB8AC3E}">
        <p14:creationId xmlns:p14="http://schemas.microsoft.com/office/powerpoint/2010/main" val="1709188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3FE4B69-DA1E-403C-A1BC-D60C8979BA0A}" type="datetime1">
              <a:rPr lang="fr-SN" smtClean="0"/>
              <a:t>10/10/2022</a:t>
            </a:fld>
            <a:endParaRPr lang="fr-SN"/>
          </a:p>
        </p:txBody>
      </p:sp>
      <p:sp>
        <p:nvSpPr>
          <p:cNvPr id="6" name="Footer Placeholder 5"/>
          <p:cNvSpPr>
            <a:spLocks noGrp="1"/>
          </p:cNvSpPr>
          <p:nvPr>
            <p:ph type="ftr" sz="quarter" idx="11"/>
          </p:nvPr>
        </p:nvSpPr>
        <p:spPr/>
        <p:txBody>
          <a:bodyPr/>
          <a:lstStyle/>
          <a:p>
            <a:endParaRPr lang="fr-S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51FCD3D-0323-420B-B9E0-E4112279EDDC}" type="slidenum">
              <a:rPr lang="fr-SN" smtClean="0"/>
              <a:t>‹N°›</a:t>
            </a:fld>
            <a:endParaRPr lang="fr-SN"/>
          </a:p>
        </p:txBody>
      </p:sp>
    </p:spTree>
    <p:extLst>
      <p:ext uri="{BB962C8B-B14F-4D97-AF65-F5344CB8AC3E}">
        <p14:creationId xmlns:p14="http://schemas.microsoft.com/office/powerpoint/2010/main" val="910371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A3C2321-3195-4B82-8FA3-B140A8852314}" type="datetime1">
              <a:rPr lang="fr-SN" smtClean="0"/>
              <a:t>10/10/2022</a:t>
            </a:fld>
            <a:endParaRPr lang="fr-SN"/>
          </a:p>
        </p:txBody>
      </p:sp>
      <p:sp>
        <p:nvSpPr>
          <p:cNvPr id="8" name="Footer Placeholder 7"/>
          <p:cNvSpPr>
            <a:spLocks noGrp="1"/>
          </p:cNvSpPr>
          <p:nvPr>
            <p:ph type="ftr" sz="quarter" idx="11"/>
          </p:nvPr>
        </p:nvSpPr>
        <p:spPr/>
        <p:txBody>
          <a:bodyPr/>
          <a:lstStyle/>
          <a:p>
            <a:endParaRPr lang="fr-S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51FCD3D-0323-420B-B9E0-E4112279EDDC}" type="slidenum">
              <a:rPr lang="fr-SN" smtClean="0"/>
              <a:t>‹N°›</a:t>
            </a:fld>
            <a:endParaRPr lang="fr-SN"/>
          </a:p>
        </p:txBody>
      </p:sp>
    </p:spTree>
    <p:extLst>
      <p:ext uri="{BB962C8B-B14F-4D97-AF65-F5344CB8AC3E}">
        <p14:creationId xmlns:p14="http://schemas.microsoft.com/office/powerpoint/2010/main" val="1400315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3C14B5D-DE0A-4408-ABE4-7D3EEBCF74F2}" type="datetime1">
              <a:rPr lang="fr-SN" smtClean="0"/>
              <a:t>10/10/2022</a:t>
            </a:fld>
            <a:endParaRPr lang="fr-SN"/>
          </a:p>
        </p:txBody>
      </p:sp>
      <p:sp>
        <p:nvSpPr>
          <p:cNvPr id="4" name="Footer Placeholder 3"/>
          <p:cNvSpPr>
            <a:spLocks noGrp="1"/>
          </p:cNvSpPr>
          <p:nvPr>
            <p:ph type="ftr" sz="quarter" idx="11"/>
          </p:nvPr>
        </p:nvSpPr>
        <p:spPr/>
        <p:txBody>
          <a:bodyPr/>
          <a:lstStyle/>
          <a:p>
            <a:endParaRPr lang="fr-S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51FCD3D-0323-420B-B9E0-E4112279EDDC}" type="slidenum">
              <a:rPr lang="fr-SN" smtClean="0"/>
              <a:t>‹N°›</a:t>
            </a:fld>
            <a:endParaRPr lang="fr-SN"/>
          </a:p>
        </p:txBody>
      </p:sp>
    </p:spTree>
    <p:extLst>
      <p:ext uri="{BB962C8B-B14F-4D97-AF65-F5344CB8AC3E}">
        <p14:creationId xmlns:p14="http://schemas.microsoft.com/office/powerpoint/2010/main" val="4142248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F17704-B1AA-4ACB-9837-E9ADFF1EBF4F}" type="datetime1">
              <a:rPr lang="fr-SN" smtClean="0"/>
              <a:t>10/10/2022</a:t>
            </a:fld>
            <a:endParaRPr lang="fr-SN"/>
          </a:p>
        </p:txBody>
      </p:sp>
      <p:sp>
        <p:nvSpPr>
          <p:cNvPr id="3" name="Footer Placeholder 2"/>
          <p:cNvSpPr>
            <a:spLocks noGrp="1"/>
          </p:cNvSpPr>
          <p:nvPr>
            <p:ph type="ftr" sz="quarter" idx="11"/>
          </p:nvPr>
        </p:nvSpPr>
        <p:spPr/>
        <p:txBody>
          <a:bodyPr/>
          <a:lstStyle/>
          <a:p>
            <a:endParaRPr lang="fr-S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51FCD3D-0323-420B-B9E0-E4112279EDDC}" type="slidenum">
              <a:rPr lang="fr-SN" smtClean="0"/>
              <a:t>‹N°›</a:t>
            </a:fld>
            <a:endParaRPr lang="fr-SN"/>
          </a:p>
        </p:txBody>
      </p:sp>
    </p:spTree>
    <p:extLst>
      <p:ext uri="{BB962C8B-B14F-4D97-AF65-F5344CB8AC3E}">
        <p14:creationId xmlns:p14="http://schemas.microsoft.com/office/powerpoint/2010/main" val="2009891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D4943FA-F611-4ED7-8DB6-D0AB3CA7C6E1}" type="datetime1">
              <a:rPr lang="fr-SN" smtClean="0"/>
              <a:t>10/10/2022</a:t>
            </a:fld>
            <a:endParaRPr lang="fr-SN"/>
          </a:p>
        </p:txBody>
      </p:sp>
      <p:sp>
        <p:nvSpPr>
          <p:cNvPr id="6" name="Footer Placeholder 5"/>
          <p:cNvSpPr>
            <a:spLocks noGrp="1"/>
          </p:cNvSpPr>
          <p:nvPr>
            <p:ph type="ftr" sz="quarter" idx="11"/>
          </p:nvPr>
        </p:nvSpPr>
        <p:spPr/>
        <p:txBody>
          <a:bodyPr/>
          <a:lstStyle/>
          <a:p>
            <a:endParaRPr lang="fr-S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51FCD3D-0323-420B-B9E0-E4112279EDDC}" type="slidenum">
              <a:rPr lang="fr-SN" smtClean="0"/>
              <a:t>‹N°›</a:t>
            </a:fld>
            <a:endParaRPr lang="fr-SN"/>
          </a:p>
        </p:txBody>
      </p:sp>
    </p:spTree>
    <p:extLst>
      <p:ext uri="{BB962C8B-B14F-4D97-AF65-F5344CB8AC3E}">
        <p14:creationId xmlns:p14="http://schemas.microsoft.com/office/powerpoint/2010/main" val="1001864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E79DCFC-20DF-4A58-B7F0-6A76694EBD29}" type="datetime1">
              <a:rPr lang="fr-SN" smtClean="0"/>
              <a:t>10/10/2022</a:t>
            </a:fld>
            <a:endParaRPr lang="fr-SN"/>
          </a:p>
        </p:txBody>
      </p:sp>
      <p:sp>
        <p:nvSpPr>
          <p:cNvPr id="6" name="Footer Placeholder 5"/>
          <p:cNvSpPr>
            <a:spLocks noGrp="1"/>
          </p:cNvSpPr>
          <p:nvPr>
            <p:ph type="ftr" sz="quarter" idx="11"/>
          </p:nvPr>
        </p:nvSpPr>
        <p:spPr/>
        <p:txBody>
          <a:bodyPr/>
          <a:lstStyle/>
          <a:p>
            <a:endParaRPr lang="fr-S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51FCD3D-0323-420B-B9E0-E4112279EDDC}" type="slidenum">
              <a:rPr lang="fr-SN" smtClean="0"/>
              <a:t>‹N°›</a:t>
            </a:fld>
            <a:endParaRPr lang="fr-SN"/>
          </a:p>
        </p:txBody>
      </p:sp>
    </p:spTree>
    <p:extLst>
      <p:ext uri="{BB962C8B-B14F-4D97-AF65-F5344CB8AC3E}">
        <p14:creationId xmlns:p14="http://schemas.microsoft.com/office/powerpoint/2010/main" val="3102508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7DE63C1-72A1-4D1F-9767-1B44125EC700}" type="datetime1">
              <a:rPr lang="fr-SN" smtClean="0"/>
              <a:t>10/10/2022</a:t>
            </a:fld>
            <a:endParaRPr lang="fr-S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SN"/>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51FCD3D-0323-420B-B9E0-E4112279EDDC}" type="slidenum">
              <a:rPr lang="fr-SN" smtClean="0"/>
              <a:t>‹N°›</a:t>
            </a:fld>
            <a:endParaRPr lang="fr-SN"/>
          </a:p>
        </p:txBody>
      </p:sp>
    </p:spTree>
    <p:extLst>
      <p:ext uri="{BB962C8B-B14F-4D97-AF65-F5344CB8AC3E}">
        <p14:creationId xmlns:p14="http://schemas.microsoft.com/office/powerpoint/2010/main" val="11659123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73E026-A8E2-4018-AD4D-A7073DED10A3}"/>
              </a:ext>
            </a:extLst>
          </p:cNvPr>
          <p:cNvSpPr>
            <a:spLocks noGrp="1"/>
          </p:cNvSpPr>
          <p:nvPr>
            <p:ph type="ctrTitle"/>
          </p:nvPr>
        </p:nvSpPr>
        <p:spPr>
          <a:xfrm>
            <a:off x="1520456" y="2080621"/>
            <a:ext cx="10239153" cy="2262781"/>
          </a:xfrm>
        </p:spPr>
        <p:txBody>
          <a:bodyPr>
            <a:normAutofit fontScale="90000"/>
          </a:bodyPr>
          <a:lstStyle/>
          <a:p>
            <a:pPr algn="ctr"/>
            <a:r>
              <a:rPr lang="fr-CH" sz="5400" b="1" dirty="0">
                <a:solidFill>
                  <a:srgbClr val="002060"/>
                </a:solidFill>
                <a:latin typeface="Times New Roman" panose="02020603050405020304" pitchFamily="18" charset="0"/>
                <a:cs typeface="Times New Roman" panose="02020603050405020304" pitchFamily="18" charset="0"/>
              </a:rPr>
              <a:t>PROJET CADASTRE ET SECURISATION FONCIERE (PROCASEF)</a:t>
            </a:r>
            <a:endParaRPr lang="fr-SN" dirty="0"/>
          </a:p>
        </p:txBody>
      </p:sp>
      <p:pic>
        <p:nvPicPr>
          <p:cNvPr id="6" name="Picture 6" descr="Accueil - Trésor Public du Sénégal">
            <a:extLst>
              <a:ext uri="{FF2B5EF4-FFF2-40B4-BE49-F238E27FC236}">
                <a16:creationId xmlns:a16="http://schemas.microsoft.com/office/drawing/2014/main" id="{DD9137CE-E5C1-4C4C-A74B-6292BD0EDC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342" y="-9525"/>
            <a:ext cx="2794760" cy="1813423"/>
          </a:xfrm>
          <a:prstGeom prst="rect">
            <a:avLst/>
          </a:prstGeom>
          <a:solidFill>
            <a:schemeClr val="bg1"/>
          </a:solidFill>
          <a:effectLst>
            <a:outerShdw blurRad="50800" dist="38100" dir="2700000" algn="tl" rotWithShape="0">
              <a:prstClr val="black">
                <a:alpha val="40000"/>
              </a:prstClr>
            </a:outerShdw>
          </a:effectLst>
        </p:spPr>
      </p:pic>
      <p:pic>
        <p:nvPicPr>
          <p:cNvPr id="7" name="Image 6">
            <a:extLst>
              <a:ext uri="{FF2B5EF4-FFF2-40B4-BE49-F238E27FC236}">
                <a16:creationId xmlns:a16="http://schemas.microsoft.com/office/drawing/2014/main" id="{B117076F-28E8-42D6-AD97-7FC3F12EC5F5}"/>
              </a:ext>
            </a:extLst>
          </p:cNvPr>
          <p:cNvPicPr>
            <a:picLocks noChangeAspect="1"/>
          </p:cNvPicPr>
          <p:nvPr/>
        </p:nvPicPr>
        <p:blipFill rotWithShape="1">
          <a:blip r:embed="rId3"/>
          <a:srcRect b="17534"/>
          <a:stretch/>
        </p:blipFill>
        <p:spPr>
          <a:xfrm>
            <a:off x="3497895" y="4620125"/>
            <a:ext cx="5747004" cy="1511463"/>
          </a:xfrm>
          <a:prstGeom prst="rect">
            <a:avLst/>
          </a:prstGeom>
        </p:spPr>
      </p:pic>
    </p:spTree>
    <p:extLst>
      <p:ext uri="{BB962C8B-B14F-4D97-AF65-F5344CB8AC3E}">
        <p14:creationId xmlns:p14="http://schemas.microsoft.com/office/powerpoint/2010/main" val="873856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1817511" y="151499"/>
            <a:ext cx="10126133" cy="887079"/>
          </a:xfrm>
        </p:spPr>
        <p:txBody>
          <a:bodyPr anchor="ctr">
            <a:normAutofit/>
          </a:bodyPr>
          <a:lstStyle/>
          <a:p>
            <a:pPr algn="ctr"/>
            <a:r>
              <a:rPr lang="fr-FR" sz="2400" b="1" dirty="0">
                <a:solidFill>
                  <a:schemeClr val="accent1"/>
                </a:solidFill>
                <a:latin typeface="Times New Roman" panose="02020603050405020304" pitchFamily="18" charset="0"/>
                <a:ea typeface="Calibri" panose="020F0502020204030204" pitchFamily="34" charset="0"/>
              </a:rPr>
              <a:t>SESSION 2 : SYSTÈME DE GESTION DU FONCIER AU SÉNÉGAL</a:t>
            </a:r>
            <a:endParaRPr lang="fr-FR" sz="2400" dirty="0"/>
          </a:p>
        </p:txBody>
      </p:sp>
      <p:sp>
        <p:nvSpPr>
          <p:cNvPr id="4" name="ZoneTexte 3">
            <a:extLst>
              <a:ext uri="{FF2B5EF4-FFF2-40B4-BE49-F238E27FC236}">
                <a16:creationId xmlns:a16="http://schemas.microsoft.com/office/drawing/2014/main" id="{3DA9677B-7D19-459D-9903-AD5092C1380F}"/>
              </a:ext>
            </a:extLst>
          </p:cNvPr>
          <p:cNvSpPr txBox="1"/>
          <p:nvPr/>
        </p:nvSpPr>
        <p:spPr>
          <a:xfrm>
            <a:off x="340945" y="1263191"/>
            <a:ext cx="11851055" cy="5559214"/>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II- Système de gestion du foncier au Sénégal </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 Procédures de gestion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2. Terrains dépendant du domaine national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b) procédure de gestion des terres du domaine national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-La procédure de gestion proprement dite. </a:t>
            </a:r>
            <a:r>
              <a:rPr lang="fr-FR" sz="1800">
                <a:effectLst/>
                <a:latin typeface="Times New Roman" panose="02020603050405020304" pitchFamily="18" charset="0"/>
                <a:ea typeface="Calibri" panose="020F0502020204030204" pitchFamily="34" charset="0"/>
                <a:cs typeface="Times New Roman" panose="02020603050405020304" pitchFamily="18" charset="0"/>
              </a:rPr>
              <a:t>Elle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varie selon qu’il s’agit de lotissement ou </a:t>
            </a:r>
            <a:r>
              <a:rPr lang="fr-FR" sz="1800">
                <a:effectLst/>
                <a:latin typeface="Times New Roman" panose="02020603050405020304" pitchFamily="18" charset="0"/>
                <a:ea typeface="Calibri" panose="020F0502020204030204" pitchFamily="34" charset="0"/>
                <a:cs typeface="Times New Roman" panose="02020603050405020304" pitchFamily="18" charset="0"/>
              </a:rPr>
              <a:t>d’affectation individuelle.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S’il s’agit de lotissements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(le plus souvent en zones urbaines):</a:t>
            </a:r>
          </a:p>
          <a:p>
            <a:pPr marL="285750" indent="-285750" algn="just">
              <a:lnSpc>
                <a:spcPct val="115000"/>
              </a:lnSpc>
              <a:spcAft>
                <a:spcPts val="800"/>
              </a:spcAft>
              <a:buFontTx/>
              <a:buChar char="-"/>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délibération de conseil municipal décidant de la réalisation du lotissement;</a:t>
            </a:r>
          </a:p>
          <a:p>
            <a:pPr marL="285750" indent="-285750" algn="just">
              <a:lnSpc>
                <a:spcPct val="115000"/>
              </a:lnSpc>
              <a:spcAft>
                <a:spcPts val="800"/>
              </a:spcAft>
              <a:buFontTx/>
              <a:buChar char="-"/>
            </a:pPr>
            <a:r>
              <a:rPr lang="fr-FR" dirty="0">
                <a:latin typeface="Times New Roman" panose="02020603050405020304" pitchFamily="18" charset="0"/>
                <a:ea typeface="Calibri" panose="020F0502020204030204" pitchFamily="34" charset="0"/>
                <a:cs typeface="Times New Roman" panose="02020603050405020304" pitchFamily="18" charset="0"/>
              </a:rPr>
              <a:t>Centralisation et transmission par le Maire au chef de bureau des domaines pour instruction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des demandes d’attribution de parcelles;</a:t>
            </a:r>
          </a:p>
          <a:p>
            <a:pPr marL="285750" indent="-285750" algn="just">
              <a:lnSpc>
                <a:spcPct val="115000"/>
              </a:lnSpc>
              <a:spcAft>
                <a:spcPts val="800"/>
              </a:spcAft>
              <a:buFontTx/>
              <a:buChar char="-"/>
            </a:pPr>
            <a:r>
              <a:rPr lang="fr-FR" dirty="0">
                <a:latin typeface="Times New Roman" panose="02020603050405020304" pitchFamily="18" charset="0"/>
                <a:ea typeface="Calibri" panose="020F0502020204030204" pitchFamily="34" charset="0"/>
                <a:cs typeface="Times New Roman" panose="02020603050405020304" pitchFamily="18" charset="0"/>
              </a:rPr>
              <a:t>Examen d</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es demandes par une commission d’attribution dont la composition est fixée par décret;</a:t>
            </a:r>
          </a:p>
          <a:p>
            <a:pPr marL="285750" indent="-285750" algn="just">
              <a:lnSpc>
                <a:spcPct val="115000"/>
              </a:lnSpc>
              <a:spcAft>
                <a:spcPts val="800"/>
              </a:spcAft>
              <a:buFontTx/>
              <a:buChar char="-"/>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Le procès-verbal d’attribution de cette commission donne lieu, après approbation du préfet et avis de la CCOD, à l’immatriculation du terrain au nom de l’Etat et l’établissement de baux au nom des attributaires qui sont approuvés par le Gouverneur de région.</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4632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1817511" y="151499"/>
            <a:ext cx="10126133" cy="887079"/>
          </a:xfrm>
        </p:spPr>
        <p:txBody>
          <a:bodyPr anchor="ctr">
            <a:normAutofit/>
          </a:bodyPr>
          <a:lstStyle/>
          <a:p>
            <a:pPr algn="ctr"/>
            <a:r>
              <a:rPr lang="fr-FR" sz="2400" b="1" dirty="0">
                <a:solidFill>
                  <a:schemeClr val="accent1"/>
                </a:solidFill>
                <a:latin typeface="Times New Roman" panose="02020603050405020304" pitchFamily="18" charset="0"/>
                <a:ea typeface="Calibri" panose="020F0502020204030204" pitchFamily="34" charset="0"/>
              </a:rPr>
              <a:t>SESSION 2 : SYSTÈME DE GESTION DU FONCIER AU SÉNÉGAL </a:t>
            </a:r>
            <a:endParaRPr lang="fr-FR" sz="2400" dirty="0">
              <a:solidFill>
                <a:schemeClr val="accent1"/>
              </a:solidFill>
            </a:endParaRPr>
          </a:p>
        </p:txBody>
      </p:sp>
      <p:sp>
        <p:nvSpPr>
          <p:cNvPr id="4" name="ZoneTexte 3">
            <a:extLst>
              <a:ext uri="{FF2B5EF4-FFF2-40B4-BE49-F238E27FC236}">
                <a16:creationId xmlns:a16="http://schemas.microsoft.com/office/drawing/2014/main" id="{3DA9677B-7D19-459D-9903-AD5092C1380F}"/>
              </a:ext>
            </a:extLst>
          </p:cNvPr>
          <p:cNvSpPr txBox="1"/>
          <p:nvPr/>
        </p:nvSpPr>
        <p:spPr>
          <a:xfrm>
            <a:off x="248348" y="1038578"/>
            <a:ext cx="11851055" cy="5999078"/>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II- Système de gestion du foncier au Sénégal </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 Procédures de gestion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2. Terrains dépendant du domaine national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b) procédure de gestion des terres du domaine national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-S’il s’agit d’attribution à titre individuel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(le plus souvent en zones de terroir), le principal mode d’accès aux terres du domaine national reste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l’affectation</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 souvent c’est la régularisation d’une « occupation foncière » pour faire reconnaître un droit « d’usage » par la communauté; </a:t>
            </a:r>
          </a:p>
          <a:p>
            <a:pPr algn="just">
              <a:lnSpc>
                <a:spcPct val="115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  délivrée à titre personnel pour conférer à son bénéficiaire l’autorisation d’exploiter une parcelle du domaine National;</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 ne confère qu’un droit d’usage;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15000"/>
              </a:lnSpc>
              <a:spcAft>
                <a:spcPts val="800"/>
              </a:spcAft>
              <a:buFontTx/>
              <a:buChar char="-"/>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est effectuée sous forme de délibération du Conseil municipal, approuvée par le représentant de l’Etat (le Préfet, le Sous-préfet et, depuis un décret du 16 septembre 2020, le Gouverneur pour les délibérations sur les terres de plus de 50 ha).</a:t>
            </a:r>
          </a:p>
          <a:p>
            <a:pPr marL="285750" indent="-285750" algn="just">
              <a:lnSpc>
                <a:spcPct val="115000"/>
              </a:lnSpc>
              <a:spcAft>
                <a:spcPts val="800"/>
              </a:spcAft>
              <a:buFontTx/>
              <a:buChar char="-"/>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Cependant, elle concerne de plus en plus des investisseurs détenteurs de projets à caractère économique (agro-business, activité industrielles…) sur des terres de grande superficie, ce qui engendre souvent des litiges comme nous le verrons…..</a:t>
            </a:r>
          </a:p>
          <a:p>
            <a:pPr marL="285750" indent="-285750" algn="just">
              <a:lnSpc>
                <a:spcPct val="115000"/>
              </a:lnSpc>
              <a:spcAft>
                <a:spcPts val="800"/>
              </a:spcAft>
              <a:buFontTx/>
              <a:buChar char="-"/>
            </a:pPr>
            <a:endParaRPr lang="fr-FR"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endParaRPr lang="fr-FR"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11742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1817511" y="151499"/>
            <a:ext cx="10126133" cy="887079"/>
          </a:xfrm>
        </p:spPr>
        <p:txBody>
          <a:bodyPr anchor="ctr">
            <a:normAutofit/>
          </a:bodyPr>
          <a:lstStyle/>
          <a:p>
            <a:pPr algn="ctr"/>
            <a:r>
              <a:rPr lang="fr-FR" sz="2400" b="1" dirty="0">
                <a:solidFill>
                  <a:schemeClr val="accent1"/>
                </a:solidFill>
                <a:latin typeface="Times New Roman" panose="02020603050405020304" pitchFamily="18" charset="0"/>
                <a:ea typeface="Calibri" panose="020F0502020204030204" pitchFamily="34" charset="0"/>
              </a:rPr>
              <a:t>SESSION 2 : SYSTÈME DE GESTION DU FONCIER AU SÉNÉGAL </a:t>
            </a:r>
            <a:endParaRPr lang="fr-FR" sz="2400" dirty="0"/>
          </a:p>
        </p:txBody>
      </p:sp>
      <p:sp>
        <p:nvSpPr>
          <p:cNvPr id="4" name="ZoneTexte 3">
            <a:extLst>
              <a:ext uri="{FF2B5EF4-FFF2-40B4-BE49-F238E27FC236}">
                <a16:creationId xmlns:a16="http://schemas.microsoft.com/office/drawing/2014/main" id="{3DA9677B-7D19-459D-9903-AD5092C1380F}"/>
              </a:ext>
            </a:extLst>
          </p:cNvPr>
          <p:cNvSpPr txBox="1"/>
          <p:nvPr/>
        </p:nvSpPr>
        <p:spPr>
          <a:xfrm>
            <a:off x="340945" y="1353367"/>
            <a:ext cx="11851055" cy="5455148"/>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II- Système de gestion du foncier au Sénégal </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 Procédures de gestion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2. Terrains dépendant du domaine national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 contraintes majeures de la gestion des terres du domaine national</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u="sng" dirty="0">
                <a:effectLst/>
                <a:latin typeface="Times New Roman" panose="02020603050405020304" pitchFamily="18" charset="0"/>
                <a:ea typeface="Calibri" panose="020F0502020204030204" pitchFamily="34" charset="0"/>
                <a:cs typeface="Times New Roman" panose="02020603050405020304" pitchFamily="18" charset="0"/>
              </a:rPr>
              <a:t>Des terres exclues des systèmes de garantie immobilière</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L’affectation qui est le titre conféré sur les terrains du domaine national exclut toute propriété du sol;</a:t>
            </a:r>
          </a:p>
          <a:p>
            <a:pPr algn="just">
              <a:lnSpc>
                <a:spcPct val="115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-Impossibilité d’affecter la terre en garantie hypothécaire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Conséquences sur la productivité du fait de la non couverture des besoins de financement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u="sng" dirty="0">
                <a:effectLst/>
                <a:latin typeface="Times New Roman" panose="02020603050405020304" pitchFamily="18" charset="0"/>
                <a:ea typeface="Calibri" panose="020F0502020204030204" pitchFamily="34" charset="0"/>
                <a:cs typeface="Times New Roman" panose="02020603050405020304" pitchFamily="18" charset="0"/>
              </a:rPr>
              <a:t>Une législation qui exclut les acteurs étrangers à la collectivité</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L’objectif de fixer la population paysanne à la campagne et de mettre la terre à la disposition de ceux qui l’utilisent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et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la stratégie de développement endogène impliquant une exploitation personnelle de la terre par les membres de la collectivité ont justifié le régime juridique mis en place </a:t>
            </a:r>
            <a:r>
              <a:rPr lang="fr-FR" dirty="0">
                <a:latin typeface="Times New Roman" panose="02020603050405020304" pitchFamily="18" charset="0"/>
                <a:ea typeface="Calibri" panose="020F0502020204030204" pitchFamily="34" charset="0"/>
                <a:cs typeface="Times New Roman" panose="02020603050405020304" pitchFamily="18" charset="0"/>
              </a:rPr>
              <a:t>en 1964: </a:t>
            </a:r>
            <a:r>
              <a:rPr lang="fr-FR" b="1" dirty="0">
                <a:latin typeface="Times New Roman" panose="02020603050405020304" pitchFamily="18" charset="0"/>
                <a:ea typeface="Calibri" panose="020F0502020204030204" pitchFamily="34" charset="0"/>
                <a:cs typeface="Times New Roman" panose="02020603050405020304" pitchFamily="18" charset="0"/>
              </a:rPr>
              <a:t>l’obligation d’appartenance à la collectivité</a:t>
            </a:r>
            <a:endParaRPr lang="fr-SN"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Conséquences: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exclusion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des sénégalais appartenant à d’autres collectivités, et a fortiori, les investisseurs étrangers.   Disposition manifestement inadaptée au nouveau contexte.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0953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1817511" y="151499"/>
            <a:ext cx="10126133" cy="887079"/>
          </a:xfrm>
        </p:spPr>
        <p:txBody>
          <a:bodyPr anchor="ctr">
            <a:normAutofit/>
          </a:bodyPr>
          <a:lstStyle/>
          <a:p>
            <a:pPr algn="ctr"/>
            <a:r>
              <a:rPr lang="fr-FR" sz="2400" b="1" dirty="0">
                <a:solidFill>
                  <a:schemeClr val="accent1"/>
                </a:solidFill>
                <a:latin typeface="Times New Roman" panose="02020603050405020304" pitchFamily="18" charset="0"/>
                <a:ea typeface="Calibri" panose="020F0502020204030204" pitchFamily="34" charset="0"/>
              </a:rPr>
              <a:t>SESSION 2 : SYSTÈME DE GESTION DU FONCIER AU SÉNÉGAL </a:t>
            </a:r>
            <a:endParaRPr lang="fr-FR" sz="2400" dirty="0">
              <a:solidFill>
                <a:schemeClr val="accent1"/>
              </a:solidFill>
            </a:endParaRPr>
          </a:p>
        </p:txBody>
      </p:sp>
      <p:sp>
        <p:nvSpPr>
          <p:cNvPr id="4" name="ZoneTexte 3">
            <a:extLst>
              <a:ext uri="{FF2B5EF4-FFF2-40B4-BE49-F238E27FC236}">
                <a16:creationId xmlns:a16="http://schemas.microsoft.com/office/drawing/2014/main" id="{3DA9677B-7D19-459D-9903-AD5092C1380F}"/>
              </a:ext>
            </a:extLst>
          </p:cNvPr>
          <p:cNvSpPr txBox="1"/>
          <p:nvPr/>
        </p:nvSpPr>
        <p:spPr>
          <a:xfrm>
            <a:off x="259922" y="1038578"/>
            <a:ext cx="11851055" cy="5783122"/>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II- Système de gestion du foncier au Sénégal </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 Procédures de gestion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2. Terrains dépendant du domaine national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 contraintes majeures de la gestion des terres du domaine national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u="sng" dirty="0">
                <a:effectLst/>
                <a:latin typeface="Times New Roman" panose="02020603050405020304" pitchFamily="18" charset="0"/>
                <a:ea typeface="Calibri" panose="020F0502020204030204" pitchFamily="34" charset="0"/>
                <a:cs typeface="Times New Roman" panose="02020603050405020304" pitchFamily="18" charset="0"/>
              </a:rPr>
              <a:t>La résilience de la propriété coutumière et des institutions traditionnelles</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-La LDN a supprimé les droits fonciers coutumiers  -Principe: mettre la terre à la disposition de ceux qui la travaillent</a:t>
            </a:r>
          </a:p>
          <a:p>
            <a:pPr algn="just">
              <a:lnSpc>
                <a:spcPct val="115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-conséquence: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marginalisation des « maîtres » traditionnels de la terre;</a:t>
            </a:r>
          </a:p>
          <a:p>
            <a:pPr algn="just">
              <a:lnSpc>
                <a:spcPct val="115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-résultat: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résistances </a:t>
            </a:r>
            <a:r>
              <a:rPr lang="fr-FR" dirty="0">
                <a:latin typeface="Times New Roman" panose="02020603050405020304" pitchFamily="18" charset="0"/>
                <a:ea typeface="Calibri" panose="020F0502020204030204" pitchFamily="34" charset="0"/>
                <a:cs typeface="Times New Roman" panose="02020603050405020304" pitchFamily="18" charset="0"/>
              </a:rPr>
              <a:t>socioculturelles vigoureuses et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du rejet du droit foncier moderne. Cette résistance a revêtu, en fonction des localités et du poids des croyances, des formes diverses et une intensité variable. </a:t>
            </a:r>
          </a:p>
          <a:p>
            <a:pPr algn="just">
              <a:lnSpc>
                <a:spcPct val="115000"/>
              </a:lnSpc>
              <a:spcAft>
                <a:spcPts val="800"/>
              </a:spcAft>
            </a:pP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endParaRPr lang="fr-FR"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endParaRPr lang="fr-FR"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66553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1817511" y="151499"/>
            <a:ext cx="10126133" cy="887079"/>
          </a:xfrm>
        </p:spPr>
        <p:txBody>
          <a:bodyPr anchor="ctr">
            <a:normAutofit/>
          </a:bodyPr>
          <a:lstStyle/>
          <a:p>
            <a:pPr algn="ctr"/>
            <a:r>
              <a:rPr lang="fr-FR" sz="2400" b="1" dirty="0">
                <a:solidFill>
                  <a:schemeClr val="accent1"/>
                </a:solidFill>
                <a:latin typeface="Times New Roman" panose="02020603050405020304" pitchFamily="18" charset="0"/>
                <a:ea typeface="Calibri" panose="020F0502020204030204" pitchFamily="34" charset="0"/>
              </a:rPr>
              <a:t>SESSION 2 : SYSTÈME DE GESTION DU FONCIER AU SÉNÉGAL</a:t>
            </a:r>
            <a:endParaRPr lang="fr-FR" sz="2400" dirty="0"/>
          </a:p>
        </p:txBody>
      </p:sp>
      <p:sp>
        <p:nvSpPr>
          <p:cNvPr id="4" name="ZoneTexte 3">
            <a:extLst>
              <a:ext uri="{FF2B5EF4-FFF2-40B4-BE49-F238E27FC236}">
                <a16:creationId xmlns:a16="http://schemas.microsoft.com/office/drawing/2014/main" id="{3DA9677B-7D19-459D-9903-AD5092C1380F}"/>
              </a:ext>
            </a:extLst>
          </p:cNvPr>
          <p:cNvSpPr txBox="1"/>
          <p:nvPr/>
        </p:nvSpPr>
        <p:spPr>
          <a:xfrm>
            <a:off x="248348" y="1064106"/>
            <a:ext cx="11851055" cy="5793894"/>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II- Système de gestion du foncier au Sénégal </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 Procédures de gestion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2. Terrains dépendant du domaine national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 contraintes majeures de la gestion des terres du domaine national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u="sng" dirty="0">
                <a:effectLst/>
                <a:latin typeface="Times New Roman" panose="02020603050405020304" pitchFamily="18" charset="0"/>
                <a:ea typeface="Calibri" panose="020F0502020204030204" pitchFamily="34" charset="0"/>
                <a:cs typeface="Times New Roman" panose="02020603050405020304" pitchFamily="18" charset="0"/>
              </a:rPr>
              <a:t>L’absence de définition de la notion de mise en valeur</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La mise en valeur est un élément fondamental dans le système d’administration du domaine national. Elle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conditionne l’accès à la terre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en même temps qu’elle constitue le principal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motif de la désaffectation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qui ne peut être prononcée principalement que parce qu’il y a absence ou insuffisance de mise en valeur. Malgré son caractère stratégique, la notion de mise en valeur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n’a jamais été définie officiellement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L’arrêté préfectoral prévu à l’article 10 du décret n° 72-1288 du 27 octobre 1972 et qui devait permettre de fixer, pour chaque terroir, les « conditions de mise en valeur minimale » n’a nulle part été pris. Il n’existe, dès lors, aucune norme de référence officielle pour juger du caractère satisfaisant ou non de la mise en valeur.</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15000"/>
              </a:lnSpc>
              <a:spcAft>
                <a:spcPts val="800"/>
              </a:spcAft>
              <a:buFontTx/>
              <a:buChar char="-"/>
            </a:pPr>
            <a:r>
              <a:rPr lang="fr-FR" sz="1800" u="sng" dirty="0">
                <a:effectLst/>
                <a:latin typeface="Times New Roman" panose="02020603050405020304" pitchFamily="18" charset="0"/>
                <a:ea typeface="Calibri" panose="020F0502020204030204" pitchFamily="34" charset="0"/>
                <a:cs typeface="Times New Roman" panose="02020603050405020304" pitchFamily="18" charset="0"/>
              </a:rPr>
              <a:t>l’incessibilité et l’intransmissibilité des droits d’usage </a:t>
            </a: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ne favorisent ni la mobilité foncière, ni l’investissement agricole et sa pérennisation ;</a:t>
            </a:r>
          </a:p>
          <a:p>
            <a:pPr algn="just">
              <a:lnSpc>
                <a:spcPct val="115000"/>
              </a:lnSpc>
              <a:spcAft>
                <a:spcPts val="800"/>
              </a:spcAft>
            </a:pP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40924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1817511" y="151499"/>
            <a:ext cx="10126133" cy="887079"/>
          </a:xfrm>
        </p:spPr>
        <p:txBody>
          <a:bodyPr anchor="ctr">
            <a:normAutofit/>
          </a:bodyPr>
          <a:lstStyle/>
          <a:p>
            <a:pPr algn="ctr"/>
            <a:r>
              <a:rPr lang="fr-FR" sz="2400" b="1" dirty="0">
                <a:solidFill>
                  <a:schemeClr val="accent1"/>
                </a:solidFill>
                <a:latin typeface="Times New Roman" panose="02020603050405020304" pitchFamily="18" charset="0"/>
                <a:ea typeface="Calibri" panose="020F0502020204030204" pitchFamily="34" charset="0"/>
              </a:rPr>
              <a:t>SESSION 2 : SYSTÈME DE GESTION DU FONCIER AU SÉNÉGAL </a:t>
            </a:r>
            <a:endParaRPr lang="fr-FR" sz="2400" dirty="0"/>
          </a:p>
        </p:txBody>
      </p:sp>
      <p:sp>
        <p:nvSpPr>
          <p:cNvPr id="4" name="ZoneTexte 3">
            <a:extLst>
              <a:ext uri="{FF2B5EF4-FFF2-40B4-BE49-F238E27FC236}">
                <a16:creationId xmlns:a16="http://schemas.microsoft.com/office/drawing/2014/main" id="{3DA9677B-7D19-459D-9903-AD5092C1380F}"/>
              </a:ext>
            </a:extLst>
          </p:cNvPr>
          <p:cNvSpPr txBox="1"/>
          <p:nvPr/>
        </p:nvSpPr>
        <p:spPr>
          <a:xfrm>
            <a:off x="340945" y="1166698"/>
            <a:ext cx="11851055" cy="5691302"/>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II- Système de gestion du foncier au Sénégal </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 Procédures de gestion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2. Terrains dépendant du domaine national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 contraintes majeures de la gestion des terres du domaine national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u="sng" dirty="0">
                <a:effectLst/>
                <a:latin typeface="Times New Roman" panose="02020603050405020304" pitchFamily="18" charset="0"/>
                <a:ea typeface="Calibri" panose="020F0502020204030204" pitchFamily="34" charset="0"/>
                <a:cs typeface="Times New Roman" panose="02020603050405020304" pitchFamily="18" charset="0"/>
              </a:rPr>
              <a:t>L’absence de matérialisation des limites des collectivités locales.</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La très grande majorité des collectivités locales n’ont pas de limites définies. Les textes créant les anciennes communautés rurales, devenues communes, n’indiquent que la liste des villages qui les constituent, sans déterminer leurs limites exactes. Il en est de même pour de nombreuses communes créées avant 2013. Cette situation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favorise non seulement les conflits entre collectivités,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mais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rend difficile la gestion du foncier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et la planification du développement communautaire dans les zones limitrophes des collectivités. La problématique de la maîtrise de l’espace territorial des collectivités doit être prise en charge à travers une opération d’identification et de matérialisation des limites des collectivités locales, pour en favoriser la gestion des ressources foncières et naturelles ainsi que le développement territorial.</a:t>
            </a:r>
          </a:p>
          <a:p>
            <a:pPr algn="just">
              <a:lnSpc>
                <a:spcPct val="115000"/>
              </a:lnSpc>
              <a:spcAft>
                <a:spcPts val="800"/>
              </a:spcAft>
            </a:pP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endParaRPr lang="fr-FR"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2538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1817511" y="151499"/>
            <a:ext cx="10126133" cy="887079"/>
          </a:xfrm>
        </p:spPr>
        <p:txBody>
          <a:bodyPr anchor="ctr">
            <a:normAutofit/>
          </a:bodyPr>
          <a:lstStyle/>
          <a:p>
            <a:pPr algn="ctr"/>
            <a:r>
              <a:rPr lang="fr-FR" sz="2400" b="1" dirty="0">
                <a:solidFill>
                  <a:schemeClr val="accent1"/>
                </a:solidFill>
                <a:latin typeface="Times New Roman" panose="02020603050405020304" pitchFamily="18" charset="0"/>
                <a:ea typeface="Calibri" panose="020F0502020204030204" pitchFamily="34" charset="0"/>
              </a:rPr>
              <a:t>SESSION 2 : SYSTÈME DE GESTION DU FONCIER AU SÉNÉGAL </a:t>
            </a:r>
            <a:endParaRPr lang="fr-FR" sz="2400" dirty="0"/>
          </a:p>
        </p:txBody>
      </p:sp>
      <p:sp>
        <p:nvSpPr>
          <p:cNvPr id="4" name="ZoneTexte 3">
            <a:extLst>
              <a:ext uri="{FF2B5EF4-FFF2-40B4-BE49-F238E27FC236}">
                <a16:creationId xmlns:a16="http://schemas.microsoft.com/office/drawing/2014/main" id="{3DA9677B-7D19-459D-9903-AD5092C1380F}"/>
              </a:ext>
            </a:extLst>
          </p:cNvPr>
          <p:cNvSpPr txBox="1"/>
          <p:nvPr/>
        </p:nvSpPr>
        <p:spPr>
          <a:xfrm>
            <a:off x="340945" y="1038578"/>
            <a:ext cx="11851055" cy="6009850"/>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II- Système de gestion du foncier au Sénégal </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 Procédures de gestion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2. Terrains dépendant du domaine national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 contraintes majeures de la gestion des terres du domaine national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u="sng" dirty="0">
                <a:effectLst/>
                <a:latin typeface="Times New Roman" panose="02020603050405020304" pitchFamily="18" charset="0"/>
                <a:ea typeface="Calibri" panose="020F0502020204030204" pitchFamily="34" charset="0"/>
                <a:cs typeface="Times New Roman" panose="02020603050405020304" pitchFamily="18" charset="0"/>
              </a:rPr>
              <a:t>-Retard ou absence de mise en place des instruments de gestion foncière </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-la gestion des terres du domaine </a:t>
            </a:r>
            <a:r>
              <a:rPr lang="fr-FR" dirty="0">
                <a:latin typeface="Times New Roman" panose="02020603050405020304" pitchFamily="18" charset="0"/>
                <a:ea typeface="Calibri" panose="020F0502020204030204" pitchFamily="34" charset="0"/>
                <a:cs typeface="Times New Roman" panose="02020603050405020304" pitchFamily="18" charset="0"/>
              </a:rPr>
              <a:t>national implique une série d’opérations (affectation, désaffectation, surveillance de l’état des sols) qui suppose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l’existence d’instruments de gestion foncière, d’outils d’information pour la maîtrise du foncier sans lesquels il est difficile de procéder à une identification précise des parcelles. </a:t>
            </a:r>
          </a:p>
          <a:p>
            <a:pPr algn="just">
              <a:lnSpc>
                <a:spcPct val="115000"/>
              </a:lnSpc>
              <a:spcAft>
                <a:spcPts val="800"/>
              </a:spcAft>
            </a:pPr>
            <a:r>
              <a:rPr lang="fr-FR" b="1" dirty="0">
                <a:latin typeface="Times New Roman" panose="02020603050405020304" pitchFamily="18" charset="0"/>
                <a:ea typeface="Calibri" panose="020F0502020204030204" pitchFamily="34" charset="0"/>
                <a:cs typeface="Times New Roman" panose="02020603050405020304" pitchFamily="18" charset="0"/>
              </a:rPr>
              <a:t>-l’article 26 du</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décret n° 64-573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du 30 juillet 1964 susvisé avait prévu la constitution « pour chaque terroir d’un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dossier foncier</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dont la composition (serait) fixée par arrêté des Ministres des Finances, de l’Economie rurale et du Plan ». Cet arrêté n’a jamais été pris.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15000"/>
              </a:lnSpc>
              <a:spcAft>
                <a:spcPts val="800"/>
              </a:spcAft>
              <a:buFontTx/>
              <a:buChar char="-"/>
            </a:pPr>
            <a:r>
              <a:rPr lang="fr-FR" b="1" dirty="0">
                <a:latin typeface="Times New Roman" panose="02020603050405020304" pitchFamily="18" charset="0"/>
                <a:ea typeface="Calibri" panose="020F0502020204030204" pitchFamily="34" charset="0"/>
                <a:cs typeface="Times New Roman" panose="02020603050405020304" pitchFamily="18" charset="0"/>
              </a:rPr>
              <a:t>l’article 21</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dirty="0">
                <a:latin typeface="Times New Roman" panose="02020603050405020304" pitchFamily="18" charset="0"/>
                <a:ea typeface="Calibri" panose="020F0502020204030204" pitchFamily="34" charset="0"/>
                <a:cs typeface="Times New Roman" panose="02020603050405020304" pitchFamily="18" charset="0"/>
              </a:rPr>
              <a:t>du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décret n° 72-1288</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du 27 octobre 1972 réaffirme la nécessité de constituer pour chaque communauté rurale un dossier foncier et y ajoute même un autre instrument, le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registre foncier,</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dont la composition serait fixée par arrêté conjoint du Ministre de l’Intérieur, du Ministre des Finances et des Affaires économiques, du Ministre chargé du Développement rural et du Ministre chargé du Plan. Là encore, cet arrêté n’a pas été pris.</a:t>
            </a:r>
          </a:p>
          <a:p>
            <a:pPr marL="285750" indent="-285750" algn="just">
              <a:lnSpc>
                <a:spcPct val="115000"/>
              </a:lnSpc>
              <a:spcAft>
                <a:spcPts val="800"/>
              </a:spcAft>
              <a:buFontTx/>
              <a:buChar char="-"/>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64769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3DA9677B-7D19-459D-9903-AD5092C1380F}"/>
              </a:ext>
            </a:extLst>
          </p:cNvPr>
          <p:cNvSpPr txBox="1"/>
          <p:nvPr/>
        </p:nvSpPr>
        <p:spPr>
          <a:xfrm>
            <a:off x="180622" y="1038578"/>
            <a:ext cx="11851055" cy="5773696"/>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II- Système de gestion du foncier au Sénégal </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 Procédures de gestion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2. Terrains dépendant du domaine national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 contraintes majeures de la gestion des terres du domaine national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u="sng" dirty="0">
                <a:effectLst/>
                <a:latin typeface="Times New Roman" panose="02020603050405020304" pitchFamily="18" charset="0"/>
                <a:ea typeface="Calibri" panose="020F0502020204030204" pitchFamily="34" charset="0"/>
                <a:cs typeface="Times New Roman" panose="02020603050405020304" pitchFamily="18" charset="0"/>
              </a:rPr>
              <a:t>-Retard ou absence de mise en place des instruments de gestion foncière (suite)</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Toutefois, pour pallier ces vides, des outils et des procédures ont été expérimentés dans la </a:t>
            </a:r>
            <a:r>
              <a:rPr lang="fr-FR" b="1" dirty="0">
                <a:latin typeface="Times New Roman" panose="02020603050405020304" pitchFamily="18" charset="0"/>
                <a:ea typeface="Calibri" panose="020F0502020204030204" pitchFamily="34" charset="0"/>
                <a:cs typeface="Times New Roman" panose="02020603050405020304" pitchFamily="18" charset="0"/>
              </a:rPr>
              <a:t>vallée du fleuve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Sénégal</a:t>
            </a:r>
            <a:endParaRPr lang="fr-SN"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Il s’agit principalement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-des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registres et système d’informations foncières</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en référence aux dispositions de l’article 21 du décret n° 72-1288</a:t>
            </a:r>
            <a:r>
              <a:rPr lang="fr-FR" sz="1800" dirty="0">
                <a:effectLst/>
                <a:latin typeface="Calibri" panose="020F0502020204030204" pitchFamily="34" charset="0"/>
                <a:ea typeface="Calibri" panose="020F0502020204030204" pitchFamily="34" charset="0"/>
                <a:cs typeface="Times New Roman" panose="02020603050405020304" pitchFamily="18" charset="0"/>
              </a:rPr>
              <a:t> précité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qui n’ont jamais été mises en œuvre.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-de la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commission domaniale élargie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(CDE</a:t>
            </a:r>
            <a:r>
              <a:rPr lang="fr-FR" dirty="0">
                <a:latin typeface="Times New Roman" panose="02020603050405020304" pitchFamily="18" charset="0"/>
                <a:ea typeface="Calibri" panose="020F0502020204030204" pitchFamily="34" charset="0"/>
                <a:cs typeface="Times New Roman" panose="02020603050405020304" pitchFamily="18" charset="0"/>
              </a:rPr>
              <a:t>). Il s’agit d’expériences d’</a:t>
            </a:r>
            <a:r>
              <a:rPr lang="fr-FR" b="1" dirty="0">
                <a:latin typeface="Times New Roman" panose="02020603050405020304" pitchFamily="18" charset="0"/>
                <a:ea typeface="Calibri" panose="020F0502020204030204" pitchFamily="34" charset="0"/>
                <a:cs typeface="Times New Roman" panose="02020603050405020304" pitchFamily="18" charset="0"/>
              </a:rPr>
              <a:t>élargissement</a:t>
            </a:r>
            <a:r>
              <a:rPr lang="fr-FR" dirty="0">
                <a:latin typeface="Times New Roman" panose="02020603050405020304" pitchFamily="18" charset="0"/>
                <a:ea typeface="Calibri" panose="020F0502020204030204" pitchFamily="34" charset="0"/>
                <a:cs typeface="Times New Roman" panose="02020603050405020304" pitchFamily="18" charset="0"/>
              </a:rPr>
              <a:t> de la commission domaniale du conseil rural à des </a:t>
            </a:r>
            <a:r>
              <a:rPr lang="fr-FR" b="1" dirty="0">
                <a:latin typeface="Times New Roman" panose="02020603050405020304" pitchFamily="18" charset="0"/>
                <a:ea typeface="Calibri" panose="020F0502020204030204" pitchFamily="34" charset="0"/>
                <a:cs typeface="Times New Roman" panose="02020603050405020304" pitchFamily="18" charset="0"/>
              </a:rPr>
              <a:t>représentants des populations </a:t>
            </a:r>
            <a:r>
              <a:rPr lang="fr-FR" dirty="0">
                <a:latin typeface="Times New Roman" panose="02020603050405020304" pitchFamily="18" charset="0"/>
                <a:ea typeface="Calibri" panose="020F0502020204030204" pitchFamily="34" charset="0"/>
                <a:cs typeface="Times New Roman" panose="02020603050405020304" pitchFamily="18" charset="0"/>
              </a:rPr>
              <a:t>et </a:t>
            </a:r>
            <a:r>
              <a:rPr lang="fr-FR" b="1" dirty="0">
                <a:latin typeface="Times New Roman" panose="02020603050405020304" pitchFamily="18" charset="0"/>
                <a:ea typeface="Calibri" panose="020F0502020204030204" pitchFamily="34" charset="0"/>
                <a:cs typeface="Times New Roman" panose="02020603050405020304" pitchFamily="18" charset="0"/>
              </a:rPr>
              <a:t>des services techniques</a:t>
            </a:r>
            <a:r>
              <a:rPr lang="fr-FR" dirty="0">
                <a:latin typeface="Times New Roman" panose="02020603050405020304" pitchFamily="18" charset="0"/>
                <a:ea typeface="Calibri" panose="020F0502020204030204" pitchFamily="34" charset="0"/>
                <a:cs typeface="Times New Roman" panose="02020603050405020304" pitchFamily="18" charset="0"/>
              </a:rPr>
              <a:t> présents localement (agriculture, élevage, eaux et forêts, SAED, etc.)</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dans la perspective du renforcement des capacités des gestionnaires du foncier.</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du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plan d’occupation et d’affectation des sols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(POAS) qui est un outil de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régulation</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et de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sécurisation</a:t>
            </a:r>
            <a:r>
              <a:rPr lang="fr-FR" b="1" dirty="0">
                <a:latin typeface="Times New Roman" panose="02020603050405020304" pitchFamily="18" charset="0"/>
                <a:ea typeface="Calibri" panose="020F0502020204030204" pitchFamily="34" charset="0"/>
                <a:cs typeface="Times New Roman" panose="02020603050405020304" pitchFamily="18" charset="0"/>
              </a:rPr>
              <a:t> </a:t>
            </a:r>
            <a:r>
              <a:rPr lang="fr-FR" dirty="0">
                <a:latin typeface="Times New Roman" panose="02020603050405020304" pitchFamily="18" charset="0"/>
                <a:ea typeface="Calibri" panose="020F0502020204030204" pitchFamily="34" charset="0"/>
                <a:cs typeface="Times New Roman" panose="02020603050405020304" pitchFamily="18" charset="0"/>
              </a:rPr>
              <a:t>basé sur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une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convention locale négociée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de manière participative par les acteurs évoluant dans une communauté rurale, sous l’égide du conseil rural qui l’adopte par une délibération, avant son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approbation</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par le Sous-préfet.</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itre 1"/>
          <p:cNvSpPr>
            <a:spLocks noGrp="1"/>
          </p:cNvSpPr>
          <p:nvPr>
            <p:ph type="title"/>
          </p:nvPr>
        </p:nvSpPr>
        <p:spPr>
          <a:xfrm>
            <a:off x="1817511" y="151499"/>
            <a:ext cx="10126133" cy="887079"/>
          </a:xfrm>
        </p:spPr>
        <p:txBody>
          <a:bodyPr anchor="ctr">
            <a:normAutofit/>
          </a:bodyPr>
          <a:lstStyle/>
          <a:p>
            <a:pPr algn="ctr"/>
            <a:r>
              <a:rPr lang="fr-FR" sz="2400" b="1" dirty="0">
                <a:solidFill>
                  <a:schemeClr val="accent1"/>
                </a:solidFill>
                <a:latin typeface="Times New Roman" panose="02020603050405020304" pitchFamily="18" charset="0"/>
                <a:ea typeface="Calibri" panose="020F0502020204030204" pitchFamily="34" charset="0"/>
              </a:rPr>
              <a:t>SESSION 2 : SYSTÈME DE GESTION DU FONCIER AU SÉNÉGAL </a:t>
            </a:r>
            <a:endParaRPr lang="fr-FR" sz="2400" dirty="0">
              <a:solidFill>
                <a:schemeClr val="accent1"/>
              </a:solidFill>
            </a:endParaRPr>
          </a:p>
        </p:txBody>
      </p:sp>
    </p:spTree>
    <p:extLst>
      <p:ext uri="{BB962C8B-B14F-4D97-AF65-F5344CB8AC3E}">
        <p14:creationId xmlns:p14="http://schemas.microsoft.com/office/powerpoint/2010/main" val="3695694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3DA9677B-7D19-459D-9903-AD5092C1380F}"/>
              </a:ext>
            </a:extLst>
          </p:cNvPr>
          <p:cNvSpPr txBox="1"/>
          <p:nvPr/>
        </p:nvSpPr>
        <p:spPr>
          <a:xfrm>
            <a:off x="170471" y="1021897"/>
            <a:ext cx="11851055" cy="5671104"/>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II- Système de gestion du foncier au Sénégal </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 Procédures de gestion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2. Terrains dépendant du domaine national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 contraintes majeures de la gestion des terres du domaine national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u="sng" dirty="0">
                <a:effectLst/>
                <a:latin typeface="Times New Roman" panose="02020603050405020304" pitchFamily="18" charset="0"/>
                <a:ea typeface="Calibri" panose="020F0502020204030204" pitchFamily="34" charset="0"/>
                <a:cs typeface="Times New Roman" panose="02020603050405020304" pitchFamily="18" charset="0"/>
              </a:rPr>
              <a:t>-Retard ou absence de mise en place des instruments de gestion foncière (suite)</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(outils et procédures expérimentés dans la </a:t>
            </a:r>
            <a:r>
              <a:rPr lang="fr-FR" dirty="0">
                <a:latin typeface="Times New Roman" panose="02020603050405020304" pitchFamily="18" charset="0"/>
                <a:ea typeface="Calibri" panose="020F0502020204030204" pitchFamily="34" charset="0"/>
                <a:cs typeface="Times New Roman" panose="02020603050405020304" pitchFamily="18" charset="0"/>
              </a:rPr>
              <a:t>vallée du fleuve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Sénégal pour l’amélioration de la gestion foncière-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Il s’agit principalement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r>
              <a:rPr lang="fr-SN" sz="1800" dirty="0">
                <a:effectLst/>
                <a:latin typeface="Calibri" panose="020F0502020204030204" pitchFamily="34" charset="0"/>
                <a:ea typeface="Calibri" panose="020F0502020204030204" pitchFamily="34" charset="0"/>
                <a:cs typeface="Times New Roman" panose="02020603050405020304" pitchFamily="18" charset="0"/>
              </a:rPr>
              <a:t>de l</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Charte locale de gouvernance foncière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qui est un outil conventionnel visant à promouvoir une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participation citoyenne</a:t>
            </a:r>
            <a:r>
              <a:rPr lang="fr-FR" sz="1800" b="1" dirty="0">
                <a:effectLst/>
                <a:latin typeface="Calibri" panose="020F0502020204030204" pitchFamily="34" charset="0"/>
                <a:ea typeface="Calibri" panose="020F0502020204030204" pitchFamily="34" charset="0"/>
                <a:cs typeface="Times New Roman" panose="02020603050405020304" pitchFamily="18" charset="0"/>
              </a:rPr>
              <a:t>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à la gouvernance foncière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afin d’en favoriser la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transparenc</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e dans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un climat apaisé</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au sein de la communauté. Elle a été expérimentée et mise en place par les élus, les populations et les acteurs de la communauté rurale de Fass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Ngom</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(département de Saint-Louis) avec l’accompagnement du Conseil des ONG d’appui au développement (CONGAD).</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de la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Charte du Domaine Irrigué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(CDI) qui a pour objectif de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favoriser une valorisation optimale des ressources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en terres et en eau à travers l’exploitation intensive et durable des aménagements hydroagricoles, réalisés ou non par l’État. Elle définit des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conditions contractuelles d’exploitation et de mise en valeur des terres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du domaine irrigué en déterminant les engagements des parties ( collectivité locale, État, attributaire d’une parcelle irriguée ou affectataire d’une terre)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itre 1"/>
          <p:cNvSpPr>
            <a:spLocks noGrp="1"/>
          </p:cNvSpPr>
          <p:nvPr>
            <p:ph type="title"/>
          </p:nvPr>
        </p:nvSpPr>
        <p:spPr>
          <a:xfrm>
            <a:off x="1817511" y="151499"/>
            <a:ext cx="10126133" cy="887079"/>
          </a:xfrm>
        </p:spPr>
        <p:txBody>
          <a:bodyPr anchor="ctr">
            <a:normAutofit/>
          </a:bodyPr>
          <a:lstStyle/>
          <a:p>
            <a:pPr algn="ctr"/>
            <a:r>
              <a:rPr lang="fr-FR" sz="2400" b="1" dirty="0">
                <a:solidFill>
                  <a:schemeClr val="accent1"/>
                </a:solidFill>
                <a:latin typeface="Times New Roman" panose="02020603050405020304" pitchFamily="18" charset="0"/>
                <a:ea typeface="Calibri" panose="020F0502020204030204" pitchFamily="34" charset="0"/>
              </a:rPr>
              <a:t>SESSION 2 : SYSTÈME DE GESTION DU FONCIER AU SÉNÉGAL </a:t>
            </a:r>
            <a:endParaRPr lang="fr-FR" sz="2400" dirty="0"/>
          </a:p>
        </p:txBody>
      </p:sp>
    </p:spTree>
    <p:extLst>
      <p:ext uri="{BB962C8B-B14F-4D97-AF65-F5344CB8AC3E}">
        <p14:creationId xmlns:p14="http://schemas.microsoft.com/office/powerpoint/2010/main" val="522682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1817511" y="151499"/>
            <a:ext cx="10126133" cy="887079"/>
          </a:xfrm>
        </p:spPr>
        <p:txBody>
          <a:bodyPr anchor="ctr">
            <a:normAutofit/>
          </a:bodyPr>
          <a:lstStyle/>
          <a:p>
            <a:pPr algn="ctr"/>
            <a:r>
              <a:rPr lang="fr-FR" sz="2400" b="1" dirty="0">
                <a:solidFill>
                  <a:schemeClr val="accent1"/>
                </a:solidFill>
                <a:latin typeface="Times New Roman" panose="02020603050405020304" pitchFamily="18" charset="0"/>
                <a:ea typeface="Calibri" panose="020F0502020204030204" pitchFamily="34" charset="0"/>
              </a:rPr>
              <a:t>SESSION 2 : SYSTÈME DE GESTION DU FONCIER AU SÉNÉGAL </a:t>
            </a:r>
            <a:endParaRPr lang="fr-FR" sz="2400" dirty="0"/>
          </a:p>
        </p:txBody>
      </p:sp>
      <p:sp>
        <p:nvSpPr>
          <p:cNvPr id="5" name="ZoneTexte 4">
            <a:extLst>
              <a:ext uri="{FF2B5EF4-FFF2-40B4-BE49-F238E27FC236}">
                <a16:creationId xmlns:a16="http://schemas.microsoft.com/office/drawing/2014/main" id="{3DA9677B-7D19-459D-9903-AD5092C1380F}"/>
              </a:ext>
            </a:extLst>
          </p:cNvPr>
          <p:cNvSpPr txBox="1"/>
          <p:nvPr/>
        </p:nvSpPr>
        <p:spPr>
          <a:xfrm>
            <a:off x="340945" y="1074878"/>
            <a:ext cx="11851055" cy="5783122"/>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II- Système de gestion du foncier au Sénégal </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 Procédures de gestion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2. Terrains dépendant du domaine national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 contraintes majeures de la gestion des terres du domaine national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u="sng" dirty="0">
                <a:effectLst/>
                <a:latin typeface="Times New Roman" panose="02020603050405020304" pitchFamily="18" charset="0"/>
                <a:ea typeface="Calibri" panose="020F0502020204030204" pitchFamily="34" charset="0"/>
                <a:cs typeface="Times New Roman" panose="02020603050405020304" pitchFamily="18" charset="0"/>
              </a:rPr>
              <a:t>-Retard ou absence de mise en place des instruments de gestion foncière (suite)</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(outils et procédures expérimentés dans la </a:t>
            </a:r>
            <a:r>
              <a:rPr lang="fr-FR" dirty="0">
                <a:latin typeface="Times New Roman" panose="02020603050405020304" pitchFamily="18" charset="0"/>
                <a:ea typeface="Calibri" panose="020F0502020204030204" pitchFamily="34" charset="0"/>
                <a:cs typeface="Times New Roman" panose="02020603050405020304" pitchFamily="18" charset="0"/>
              </a:rPr>
              <a:t>vallée du fleuve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Sénégal pour l’amélioration de la gestion foncière-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endParaRPr lang="fr-FR"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Il faudrait ajouter à ces avancées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-L’expérimentation des bureaux foncier et des délibérations sécurisées du PDIDAS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285750" indent="-285750" algn="just">
              <a:lnSpc>
                <a:spcPct val="115000"/>
              </a:lnSpc>
              <a:spcAft>
                <a:spcPts val="800"/>
              </a:spcAft>
              <a:buFontTx/>
              <a:buChar char="-"/>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La projet d’extension desdits bureaux fonciers dans les perspectives du PROCASEF avec la possibilité de créer des passerelles d’intégration entre le foncier du domaine national sécurisé et les instruments de gestion du domaine de l’Etat</a:t>
            </a:r>
          </a:p>
          <a:p>
            <a:pPr marL="285750" indent="-285750" algn="just">
              <a:lnSpc>
                <a:spcPct val="115000"/>
              </a:lnSpc>
              <a:spcAft>
                <a:spcPts val="800"/>
              </a:spcAft>
              <a:buFontTx/>
              <a:buChar char="-"/>
            </a:pP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Aft>
                <a:spcPts val="800"/>
              </a:spcAft>
              <a:buFontTx/>
              <a:buChar char="-"/>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00649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3DA9677B-7D19-459D-9903-AD5092C1380F}"/>
              </a:ext>
            </a:extLst>
          </p:cNvPr>
          <p:cNvSpPr txBox="1"/>
          <p:nvPr/>
        </p:nvSpPr>
        <p:spPr>
          <a:xfrm>
            <a:off x="340945" y="1027288"/>
            <a:ext cx="11851055" cy="5791073"/>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 Historique du système foncier sénégalais</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 Le système foncier antérieur à la loi sur le Domaine national</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fr-SN" sz="1800" b="1" dirty="0">
                <a:effectLst/>
                <a:latin typeface="Times New Roman" panose="02020603050405020304" pitchFamily="18" charset="0"/>
                <a:ea typeface="Calibri" panose="020F0502020204030204" pitchFamily="34" charset="0"/>
                <a:cs typeface="Times New Roman" panose="02020603050405020304" pitchFamily="18" charset="0"/>
              </a:rPr>
              <a:t>le régime coutumier</a:t>
            </a: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Aft>
                <a:spcPts val="800"/>
              </a:spcAft>
            </a:pPr>
            <a:r>
              <a:rPr lang="fr-SN" dirty="0">
                <a:latin typeface="Times New Roman" panose="02020603050405020304" pitchFamily="18" charset="0"/>
                <a:ea typeface="Calibri" panose="020F0502020204030204" pitchFamily="34" charset="0"/>
                <a:cs typeface="Times New Roman" panose="02020603050405020304" pitchFamily="18" charset="0"/>
              </a:rPr>
              <a:t>-Gestion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communautaire               -inexistence du droit de propriété         </a:t>
            </a:r>
            <a:r>
              <a:rPr lang="fr-FR" dirty="0">
                <a:latin typeface="Times New Roman" panose="02020603050405020304" pitchFamily="18" charset="0"/>
                <a:ea typeface="Calibri" panose="020F0502020204030204" pitchFamily="34" charset="0"/>
                <a:cs typeface="Times New Roman" panose="02020603050405020304" pitchFamily="18" charset="0"/>
              </a:rPr>
              <a:t>-autorité du « </a:t>
            </a:r>
            <a:r>
              <a:rPr lang="fr-FR" i="1" dirty="0">
                <a:latin typeface="Times New Roman" panose="02020603050405020304" pitchFamily="18" charset="0"/>
                <a:ea typeface="Calibri" panose="020F0502020204030204" pitchFamily="34" charset="0"/>
                <a:cs typeface="Times New Roman" panose="02020603050405020304" pitchFamily="18" charset="0"/>
              </a:rPr>
              <a:t>Lamane</a:t>
            </a:r>
            <a:r>
              <a:rPr lang="fr-FR" dirty="0">
                <a:latin typeface="Times New Roman" panose="02020603050405020304" pitchFamily="18" charset="0"/>
                <a:ea typeface="Calibri" panose="020F0502020204030204" pitchFamily="34" charset="0"/>
                <a:cs typeface="Times New Roman" panose="02020603050405020304" pitchFamily="18" charset="0"/>
              </a:rPr>
              <a:t> » ou « </a:t>
            </a:r>
            <a:r>
              <a:rPr lang="fr-FR" i="1" dirty="0">
                <a:latin typeface="Times New Roman" panose="02020603050405020304" pitchFamily="18" charset="0"/>
                <a:ea typeface="Calibri" panose="020F0502020204030204" pitchFamily="34" charset="0"/>
                <a:cs typeface="Times New Roman" panose="02020603050405020304" pitchFamily="18" charset="0"/>
              </a:rPr>
              <a:t>maître de la terre</a:t>
            </a:r>
            <a:r>
              <a:rPr lang="fr-FR" dirty="0">
                <a:latin typeface="Times New Roman" panose="02020603050405020304" pitchFamily="18" charset="0"/>
                <a:ea typeface="Calibri" panose="020F0502020204030204" pitchFamily="34" charset="0"/>
                <a:cs typeface="Times New Roman" panose="02020603050405020304" pitchFamily="18" charset="0"/>
              </a:rPr>
              <a:t> »</a:t>
            </a:r>
            <a:endParaRPr lang="fr-SN"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FR"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fr-SN" sz="1800" b="1" dirty="0">
                <a:effectLst/>
                <a:latin typeface="Times New Roman" panose="02020603050405020304" pitchFamily="18" charset="0"/>
                <a:ea typeface="Calibri" panose="020F0502020204030204" pitchFamily="34" charset="0"/>
                <a:cs typeface="Times New Roman" panose="02020603050405020304" pitchFamily="18" charset="0"/>
              </a:rPr>
              <a:t>le régime du code civil </a:t>
            </a: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ou</a:t>
            </a:r>
            <a:r>
              <a:rPr lang="fr-SN"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régime de la transcription des hypothèques </a:t>
            </a:r>
          </a:p>
          <a:p>
            <a:pPr algn="just">
              <a:lnSpc>
                <a:spcPct val="107000"/>
              </a:lnSpc>
              <a:spcAft>
                <a:spcPts val="800"/>
              </a:spcAft>
            </a:pPr>
            <a:r>
              <a:rPr lang="fr-SN" dirty="0">
                <a:latin typeface="Times New Roman" panose="02020603050405020304" pitchFamily="18" charset="0"/>
                <a:ea typeface="Calibri" panose="020F0502020204030204" pitchFamily="34" charset="0"/>
                <a:cs typeface="Times New Roman" panose="02020603050405020304" pitchFamily="18" charset="0"/>
              </a:rPr>
              <a:t>-</a:t>
            </a: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le droit du prétendu propriétaire est transcrit sur les registres de la Conservation des hypothèques. </a:t>
            </a:r>
          </a:p>
          <a:p>
            <a:pPr algn="just">
              <a:lnSpc>
                <a:spcPct val="107000"/>
              </a:lnSpc>
              <a:spcAft>
                <a:spcPts val="800"/>
              </a:spcAft>
            </a:pPr>
            <a:r>
              <a:rPr lang="fr-SN" dirty="0">
                <a:latin typeface="Times New Roman" panose="02020603050405020304" pitchFamily="18" charset="0"/>
                <a:ea typeface="Calibri" panose="020F0502020204030204" pitchFamily="34" charset="0"/>
                <a:cs typeface="Times New Roman" panose="02020603050405020304" pitchFamily="18" charset="0"/>
              </a:rPr>
              <a: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code civil qui a été adopté en France en 1804    </a:t>
            </a:r>
            <a:r>
              <a:rPr lang="fr-FR" dirty="0">
                <a:latin typeface="Times New Roman" panose="02020603050405020304" pitchFamily="18" charset="0"/>
                <a:ea typeface="Calibri" panose="020F0502020204030204" pitchFamily="34" charset="0"/>
                <a:cs typeface="Times New Roman" panose="02020603050405020304" pitchFamily="18" charset="0"/>
              </a:rPr>
              <a:t>-promulgué et rendu applicable au Sénégal par un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arrêté du 5 novembre 1830</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SN"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fr-SN" sz="1800" b="1" dirty="0">
                <a:effectLst/>
                <a:latin typeface="Times New Roman" panose="02020603050405020304" pitchFamily="18" charset="0"/>
                <a:ea typeface="Calibri" panose="020F0502020204030204" pitchFamily="34" charset="0"/>
                <a:cs typeface="Times New Roman" panose="02020603050405020304" pitchFamily="18" charset="0"/>
              </a:rPr>
              <a:t>et le régime de l’immatriculation</a:t>
            </a: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 ou des livres fonciers </a:t>
            </a:r>
          </a:p>
          <a:p>
            <a:pPr marL="285750" indent="-285750" algn="just">
              <a:lnSpc>
                <a:spcPct val="107000"/>
              </a:lnSpc>
              <a:spcAft>
                <a:spcPts val="800"/>
              </a:spcAft>
              <a:buFontTx/>
              <a:buChar char="-"/>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garantissait l</a:t>
            </a:r>
            <a:r>
              <a:rPr lang="fr-SN" dirty="0">
                <a:latin typeface="Times New Roman" panose="02020603050405020304" pitchFamily="18" charset="0"/>
                <a:ea typeface="Calibri" panose="020F0502020204030204" pitchFamily="34" charset="0"/>
                <a:cs typeface="Times New Roman" panose="02020603050405020304" pitchFamily="18" charset="0"/>
              </a:rPr>
              <a:t>e droit </a:t>
            </a: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la propriété      </a:t>
            </a:r>
          </a:p>
          <a:p>
            <a:pPr marL="285750" indent="-285750" algn="just">
              <a:lnSpc>
                <a:spcPct val="107000"/>
              </a:lnSpc>
              <a:spcAft>
                <a:spcPts val="800"/>
              </a:spcAft>
              <a:buFontTx/>
              <a:buChar char="-"/>
            </a:pPr>
            <a:r>
              <a:rPr lang="fr-FR" dirty="0">
                <a:latin typeface="Times New Roman" panose="02020603050405020304" pitchFamily="18" charset="0"/>
                <a:ea typeface="Calibri" panose="020F0502020204030204" pitchFamily="34" charset="0"/>
                <a:cs typeface="Times New Roman" panose="02020603050405020304" pitchFamily="18" charset="0"/>
              </a:rPr>
              <a:t>origine germanique introduit au Sénégal par les décret du 20 juillet 1900, puis du 24 juillet 1906, puis du 26 juillet 1932 et plus récemment par la loi n°2011-07 du 30 mars 2011 portant régime de la propriété foncière</a:t>
            </a:r>
          </a:p>
          <a:p>
            <a:pPr algn="just">
              <a:lnSpc>
                <a:spcPct val="107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s’inspire de la loi prussienne du 5 mai 1872 en vigueur en Alsace Moselle mais surtout, du « </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real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property</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effectLst/>
                <a:latin typeface="Times New Roman" panose="02020603050405020304" pitchFamily="18" charset="0"/>
                <a:ea typeface="Calibri" panose="020F0502020204030204" pitchFamily="34" charset="0"/>
                <a:cs typeface="Times New Roman" panose="02020603050405020304" pitchFamily="18" charset="0"/>
              </a:rPr>
              <a:t>act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de 1861 de l’Australie du sud.</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itle 1">
            <a:extLst>
              <a:ext uri="{FF2B5EF4-FFF2-40B4-BE49-F238E27FC236}">
                <a16:creationId xmlns:a16="http://schemas.microsoft.com/office/drawing/2014/main" id="{40B8F8DD-F619-43D2-9B47-F22D0800F393}"/>
              </a:ext>
            </a:extLst>
          </p:cNvPr>
          <p:cNvSpPr txBox="1">
            <a:spLocks noGrp="1"/>
          </p:cNvSpPr>
          <p:nvPr>
            <p:ph type="title"/>
          </p:nvPr>
        </p:nvSpPr>
        <p:spPr>
          <a:xfrm>
            <a:off x="1983325" y="251576"/>
            <a:ext cx="8911687" cy="775712"/>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spcAft>
                <a:spcPts val="600"/>
              </a:spcAft>
            </a:pPr>
            <a:r>
              <a:rPr lang="fr-FR" sz="2400" b="1" dirty="0">
                <a:solidFill>
                  <a:schemeClr val="accent1"/>
                </a:solidFill>
                <a:effectLst/>
                <a:latin typeface="Times New Roman" panose="02020603050405020304" pitchFamily="18" charset="0"/>
                <a:ea typeface="Calibri" panose="020F0502020204030204" pitchFamily="34" charset="0"/>
              </a:rPr>
              <a:t>SESSION 1 : TRAJECTOIRE HISTORIQUE ET SYSTEME DE GESTION DU FONCIER AU SENEGAL</a:t>
            </a:r>
            <a:r>
              <a:rPr lang="fr-FR" sz="1800" b="1" dirty="0">
                <a:effectLst/>
                <a:latin typeface="Times New Roman" panose="02020603050405020304" pitchFamily="18" charset="0"/>
                <a:ea typeface="Calibri" panose="020F0502020204030204" pitchFamily="34" charset="0"/>
              </a:rPr>
              <a:t> </a:t>
            </a:r>
            <a:endParaRPr lang="fr-FR" sz="32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11656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1817511" y="151499"/>
            <a:ext cx="10126133" cy="887079"/>
          </a:xfrm>
        </p:spPr>
        <p:txBody>
          <a:bodyPr anchor="ctr">
            <a:normAutofit/>
          </a:bodyPr>
          <a:lstStyle/>
          <a:p>
            <a:pPr algn="ctr"/>
            <a:r>
              <a:rPr lang="fr-FR" sz="2400" b="1" dirty="0">
                <a:solidFill>
                  <a:schemeClr val="accent1"/>
                </a:solidFill>
                <a:latin typeface="Times New Roman" panose="02020603050405020304" pitchFamily="18" charset="0"/>
                <a:ea typeface="Calibri" panose="020F0502020204030204" pitchFamily="34" charset="0"/>
              </a:rPr>
              <a:t>SESSION 2 : SYSTÈME DE GESTION DU FONCIER AU SÉNÉGAL </a:t>
            </a:r>
            <a:endParaRPr lang="fr-FR" sz="2400" dirty="0">
              <a:solidFill>
                <a:schemeClr val="accent1"/>
              </a:solidFill>
            </a:endParaRPr>
          </a:p>
        </p:txBody>
      </p:sp>
      <p:sp>
        <p:nvSpPr>
          <p:cNvPr id="5" name="ZoneTexte 4">
            <a:extLst>
              <a:ext uri="{FF2B5EF4-FFF2-40B4-BE49-F238E27FC236}">
                <a16:creationId xmlns:a16="http://schemas.microsoft.com/office/drawing/2014/main" id="{3DA9677B-7D19-459D-9903-AD5092C1380F}"/>
              </a:ext>
            </a:extLst>
          </p:cNvPr>
          <p:cNvSpPr txBox="1"/>
          <p:nvPr/>
        </p:nvSpPr>
        <p:spPr>
          <a:xfrm>
            <a:off x="340945" y="1353367"/>
            <a:ext cx="11851055" cy="5672579"/>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II- Système de gestion du foncier au Sénégal</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B. </a:t>
            </a:r>
            <a:r>
              <a:rPr lang="fr-FR" sz="1800" b="1" dirty="0">
                <a:effectLst/>
                <a:latin typeface="Times New Roman" panose="02020603050405020304" pitchFamily="18" charset="0"/>
                <a:ea typeface="Calibri" panose="020F0502020204030204" pitchFamily="34" charset="0"/>
              </a:rPr>
              <a:t>Les acteurs du processus de gestion foncière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Divers acteurs et diverses institutions interviennent ou interfèrent dans la gestion des terres au Sénégal</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B. 1 Acteurs publics</a:t>
            </a:r>
            <a:endParaRPr lang="fr-SN"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u="sng" dirty="0">
                <a:effectLst/>
                <a:latin typeface="Times New Roman" panose="02020603050405020304" pitchFamily="18" charset="0"/>
                <a:ea typeface="Calibri" panose="020F0502020204030204" pitchFamily="34" charset="0"/>
                <a:cs typeface="Times New Roman" panose="02020603050405020304" pitchFamily="18" charset="0"/>
              </a:rPr>
              <a:t>Terres du domaine national</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C’est le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conseil municipal</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organe représentatif des intérêts des habitants qui gère les terres du domaine national sises dans le territoire des collectivités territoriales.  Aux termes de l’article 7 du décret n° 64-573 du 30 juillet 1964, il délibère sur les modalités d’exercice des droits d’usage à l’exception des droits d’exploitation des mines et carrières, des droits de chasse et de pêche et de l’exploitation de la végétation arborée. Les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délibérations</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du conseil de la collectivité territoriale font l’objet d’une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approbation par le représentant de l’Etat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(Préfet, Sous-préfet, Gouverneur). Le service des eaux, forêts et chasses a compétence sur les zones classées.</a:t>
            </a: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u="sng" dirty="0">
                <a:effectLst/>
                <a:latin typeface="Times New Roman" panose="02020603050405020304" pitchFamily="18" charset="0"/>
                <a:ea typeface="Calibri" panose="020F0502020204030204" pitchFamily="34" charset="0"/>
                <a:cs typeface="Times New Roman" panose="02020603050405020304" pitchFamily="18" charset="0"/>
              </a:rPr>
              <a:t>Terres du domaine de l’Etat</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Quant à l’administration des terres du domaine de l’Etat, elle incombe à ses services techniques que sont notamment les services des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domaines</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du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cadastre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de l’</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urbanisme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de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l’aménagement du territoire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etc.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69506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856527" y="151499"/>
            <a:ext cx="11087117" cy="887079"/>
          </a:xfrm>
        </p:spPr>
        <p:txBody>
          <a:bodyPr anchor="ctr">
            <a:noAutofit/>
          </a:bodyPr>
          <a:lstStyle/>
          <a:p>
            <a:pPr algn="ctr"/>
            <a:r>
              <a:rPr lang="fr-FR" sz="2400" b="1" dirty="0">
                <a:solidFill>
                  <a:schemeClr val="accent1"/>
                </a:solidFill>
                <a:latin typeface="Times New Roman" panose="02020603050405020304" pitchFamily="18" charset="0"/>
                <a:ea typeface="Calibri" panose="020F0502020204030204" pitchFamily="34" charset="0"/>
              </a:rPr>
              <a:t>SESSION 2 : SYSTÈME DE GESTION DU FONCIER AU SÉNÉGAL </a:t>
            </a:r>
            <a:endParaRPr lang="fr-FR" sz="2400" dirty="0"/>
          </a:p>
        </p:txBody>
      </p:sp>
      <p:sp>
        <p:nvSpPr>
          <p:cNvPr id="6" name="ZoneTexte 5">
            <a:extLst>
              <a:ext uri="{FF2B5EF4-FFF2-40B4-BE49-F238E27FC236}">
                <a16:creationId xmlns:a16="http://schemas.microsoft.com/office/drawing/2014/main" id="{3DA9677B-7D19-459D-9903-AD5092C1380F}"/>
              </a:ext>
            </a:extLst>
          </p:cNvPr>
          <p:cNvSpPr txBox="1"/>
          <p:nvPr/>
        </p:nvSpPr>
        <p:spPr>
          <a:xfrm>
            <a:off x="340945" y="1353367"/>
            <a:ext cx="11851055" cy="5888535"/>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II- Système de gestion du foncier au Sénégal </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B. </a:t>
            </a:r>
            <a:r>
              <a:rPr lang="fr-FR" sz="1800" b="1" dirty="0">
                <a:effectLst/>
                <a:latin typeface="Times New Roman" panose="02020603050405020304" pitchFamily="18" charset="0"/>
                <a:ea typeface="Calibri" panose="020F0502020204030204" pitchFamily="34" charset="0"/>
              </a:rPr>
              <a:t>Les acteurs du processus de gestion foncière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B. 2 Autres acteurs </a:t>
            </a:r>
            <a:endParaRPr lang="fr-SN"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 coté des services techniques de l’Etat, de l’administration territoriale, et des collectivités locales, beaucoup d’autres acteurs interfèrent dans le système d’administration des terres.</a:t>
            </a:r>
          </a:p>
          <a:p>
            <a:pPr algn="just">
              <a:lnSpc>
                <a:spcPct val="115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-l</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es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chefs de villages,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les</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 chefs traditionnels,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les</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 autorités coutumières,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les</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 chefs religieux,</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autorités disposant d’une grande influence, souvent saisies avant les délibérations des conseils et quasi incontournables dans le règlement des conflits fonciers.</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les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agences d’exécution</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ONG</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projets et programmes</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qui mènent dans le domaine du foncier des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activités de formation</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de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sensibilisation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et de</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 mobilisation</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des populations pour la défense de leurs intérêts. Ils les appuient également au niveau local, pour une plus grande implication dans la gouvernance foncière à travers l’élaboration de charte, de conventions locales, de plans d’occupation et d’affectation des sols, etc.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-Il y a une quatrième catégorie d’acteurs constituée par des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organisations de la société civile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très actives dans la défense des intérêts des acteurs ruraux. Les activités qu’elles mènent portent sur la mobilisation sociale, le plaidoyer et la définition de stratégies de sécurisation foncière des exploitations familiales, mais aussi, sur l’élaboration de propositions de réforme foncière prenant en compte leurs préoccupations spécifiques.</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21095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0B8F8DD-F619-43D2-9B47-F22D0800F393}"/>
              </a:ext>
            </a:extLst>
          </p:cNvPr>
          <p:cNvSpPr txBox="1">
            <a:spLocks/>
          </p:cNvSpPr>
          <p:nvPr/>
        </p:nvSpPr>
        <p:spPr>
          <a:xfrm>
            <a:off x="601884" y="244928"/>
            <a:ext cx="11250592" cy="865787"/>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ct val="115000"/>
              </a:lnSpc>
              <a:spcAft>
                <a:spcPts val="800"/>
              </a:spcAft>
            </a:pPr>
            <a:r>
              <a:rPr lang="fr-FR" sz="2400" b="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SESSION 3 :  PROBLEMATIQUE DES CONFLITS FONCIERS AU SENEGAL</a:t>
            </a:r>
            <a:endParaRPr lang="fr-SN"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ZoneTexte 4">
            <a:extLst>
              <a:ext uri="{FF2B5EF4-FFF2-40B4-BE49-F238E27FC236}">
                <a16:creationId xmlns:a16="http://schemas.microsoft.com/office/drawing/2014/main" id="{3DA9677B-7D19-459D-9903-AD5092C1380F}"/>
              </a:ext>
            </a:extLst>
          </p:cNvPr>
          <p:cNvSpPr txBox="1"/>
          <p:nvPr/>
        </p:nvSpPr>
        <p:spPr>
          <a:xfrm>
            <a:off x="340945" y="1353367"/>
            <a:ext cx="11851055" cy="5615640"/>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 </a:t>
            </a:r>
            <a:r>
              <a:rPr lang="fr-SN" sz="1800" b="1" u="sng" dirty="0">
                <a:effectLst/>
                <a:latin typeface="Times New Roman" panose="02020603050405020304" pitchFamily="18" charset="0"/>
                <a:ea typeface="Calibri" panose="020F0502020204030204" pitchFamily="34" charset="0"/>
                <a:cs typeface="Times New Roman" panose="02020603050405020304" pitchFamily="18" charset="0"/>
              </a:rPr>
              <a:t>Sources des conflits fonciers</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La typologie des conflits fonciers varie suivant que les terres qui en sont l’objet relèvent du domaine de l’Etat ou du domaine national</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 </a:t>
            </a:r>
            <a:r>
              <a:rPr lang="fr-FR" sz="1800" b="1" dirty="0">
                <a:effectLst/>
                <a:latin typeface="Times New Roman" panose="02020603050405020304" pitchFamily="18" charset="0"/>
                <a:ea typeface="Calibri" panose="020F0502020204030204" pitchFamily="34" charset="0"/>
              </a:rPr>
              <a:t>Domaine  de l’Etat</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A.1. </a:t>
            </a:r>
            <a:r>
              <a:rPr lang="fr-FR" sz="1800" b="1" dirty="0">
                <a:effectLst/>
                <a:latin typeface="Times New Roman" panose="02020603050405020304" pitchFamily="18" charset="0"/>
                <a:ea typeface="Calibri" panose="020F0502020204030204" pitchFamily="34" charset="0"/>
              </a:rPr>
              <a:t>Domaine  privé</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b="1" dirty="0">
                <a:effectLst/>
                <a:latin typeface="Times New Roman" panose="02020603050405020304" pitchFamily="18" charset="0"/>
                <a:ea typeface="Calibri" panose="020F0502020204030204" pitchFamily="34" charset="0"/>
                <a:cs typeface="Times New Roman" panose="02020603050405020304" pitchFamily="18" charset="0"/>
              </a:rPr>
              <a:t>a)</a:t>
            </a: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	 Les causes structurelles</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–la non maîtrise par l’Etat de la consistance de son domaine, du fait notamment du caractère non opérationnel du Tableau général des Propriétés de l’Etat (TGPE) prévu par le Code du domaine de l’Etat ;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-la multiplicité des identifiants des parcelles avant l’adoption du NICAD en </a:t>
            </a:r>
            <a:r>
              <a:rPr lang="fr-SN" dirty="0">
                <a:latin typeface="Times New Roman" panose="02020603050405020304" pitchFamily="18" charset="0"/>
                <a:ea typeface="Calibri" panose="020F0502020204030204" pitchFamily="34" charset="0"/>
                <a:cs typeface="Times New Roman" panose="02020603050405020304" pitchFamily="18" charset="0"/>
              </a:rPr>
              <a:t>2012 ;                -l’absence d’un SGF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fr-SN" sz="1800" b="1" dirty="0">
                <a:effectLst/>
                <a:latin typeface="Times New Roman" panose="02020603050405020304" pitchFamily="18" charset="0"/>
                <a:ea typeface="Calibri" panose="020F0502020204030204" pitchFamily="34" charset="0"/>
                <a:cs typeface="Times New Roman" panose="02020603050405020304" pitchFamily="18" charset="0"/>
              </a:rPr>
              <a:t>b)</a:t>
            </a: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  Les causes humaines</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-existence de lotissements administratifs irréguliers issus de morcellements non autorisés, de changements de destination ou d’attributions dans des conditions opaques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-rétrocessions de parcelles attribuées avant l’établissement d’actes de bail au nom des bénéficiaires originels entraînant une multiplication des notifications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-inexistence de supports documentaires relatant la liste des attributions et l’indication de l’identité des bénéficiaires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92224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0B8F8DD-F619-43D2-9B47-F22D0800F393}"/>
              </a:ext>
            </a:extLst>
          </p:cNvPr>
          <p:cNvSpPr txBox="1">
            <a:spLocks/>
          </p:cNvSpPr>
          <p:nvPr/>
        </p:nvSpPr>
        <p:spPr>
          <a:xfrm>
            <a:off x="740780" y="244928"/>
            <a:ext cx="11157995" cy="865787"/>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ct val="115000"/>
              </a:lnSpc>
              <a:spcAft>
                <a:spcPts val="800"/>
              </a:spcAft>
            </a:pPr>
            <a:r>
              <a:rPr lang="fr-FR" sz="24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S</a:t>
            </a:r>
            <a:r>
              <a:rPr lang="fr-FR" sz="2400" b="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ESSION 3 :  PROBLEMATIQUE DES CONFLITS FONCIERS AU SENEGAL</a:t>
            </a:r>
            <a:endParaRPr lang="fr-SN"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oneTexte 3">
            <a:extLst>
              <a:ext uri="{FF2B5EF4-FFF2-40B4-BE49-F238E27FC236}">
                <a16:creationId xmlns:a16="http://schemas.microsoft.com/office/drawing/2014/main" id="{3DA9677B-7D19-459D-9903-AD5092C1380F}"/>
              </a:ext>
            </a:extLst>
          </p:cNvPr>
          <p:cNvSpPr txBox="1"/>
          <p:nvPr/>
        </p:nvSpPr>
        <p:spPr>
          <a:xfrm>
            <a:off x="340945" y="1353367"/>
            <a:ext cx="11851055" cy="5527667"/>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 </a:t>
            </a:r>
            <a:r>
              <a:rPr lang="fr-SN" sz="1800" b="1" u="sng" dirty="0">
                <a:effectLst/>
                <a:latin typeface="Times New Roman" panose="02020603050405020304" pitchFamily="18" charset="0"/>
                <a:ea typeface="Calibri" panose="020F0502020204030204" pitchFamily="34" charset="0"/>
                <a:cs typeface="Times New Roman" panose="02020603050405020304" pitchFamily="18" charset="0"/>
              </a:rPr>
              <a:t>Sources des conflits fonciers</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 </a:t>
            </a:r>
            <a:r>
              <a:rPr lang="fr-FR" sz="1800" b="1" dirty="0">
                <a:effectLst/>
                <a:latin typeface="Times New Roman" panose="02020603050405020304" pitchFamily="18" charset="0"/>
                <a:ea typeface="Calibri" panose="020F0502020204030204" pitchFamily="34" charset="0"/>
              </a:rPr>
              <a:t>Domaine  de l’Etat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A.2. </a:t>
            </a:r>
            <a:r>
              <a:rPr lang="fr-FR" sz="1800" b="1" dirty="0">
                <a:effectLst/>
                <a:latin typeface="Times New Roman" panose="02020603050405020304" pitchFamily="18" charset="0"/>
                <a:ea typeface="Calibri" panose="020F0502020204030204" pitchFamily="34" charset="0"/>
              </a:rPr>
              <a:t>Domaine  public</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article 9</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de la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loi n°76-66 du 2 juillet 1976 portant Code du domaine de l’Etat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précise que le domaine public est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inaliénable et imprescriptible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l’imprescriptibilité étant une conséquence de l’inaliénabilité. En effet, la prescription n’est qu’un mode d’acquisition et, par cela même qu’elles sont inaliénables, les biens du domaine public sont imprescriptibles.</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L’inaliénabilité se justifie par le fait que l’aliénation des biens du domaine public irait à l’encontre de leur raison d’être qui est leur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affectation à l’usage du public</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L’inaliénabilité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interdit la vente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et les démembrements de la propriété mais n’empêche pas l’administration de consentir des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droits d’occupation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sur le domaine public.</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Par conséquent, le domaine public doit être protégé contre les risques de démembrements juridiques et contre les risques de dégradations et d’empiétements.</a:t>
            </a:r>
          </a:p>
          <a:p>
            <a:pPr algn="just">
              <a:lnSpc>
                <a:spcPct val="107000"/>
              </a:lnSpc>
              <a:spcAft>
                <a:spcPts val="800"/>
              </a:spcAft>
            </a:pP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fr-FR"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1398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0B8F8DD-F619-43D2-9B47-F22D0800F393}"/>
              </a:ext>
            </a:extLst>
          </p:cNvPr>
          <p:cNvSpPr txBox="1">
            <a:spLocks/>
          </p:cNvSpPr>
          <p:nvPr/>
        </p:nvSpPr>
        <p:spPr>
          <a:xfrm>
            <a:off x="694481" y="0"/>
            <a:ext cx="11100121" cy="865787"/>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ct val="115000"/>
              </a:lnSpc>
              <a:spcAft>
                <a:spcPts val="800"/>
              </a:spcAft>
            </a:pPr>
            <a:r>
              <a:rPr lang="fr-FR" sz="2400" b="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SESSION 3 :  PROBLEMATIQUE DES CONFLITS FONCIERS AU SENEGAL</a:t>
            </a:r>
            <a:endParaRPr lang="fr-SN"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oneTexte 3">
            <a:extLst>
              <a:ext uri="{FF2B5EF4-FFF2-40B4-BE49-F238E27FC236}">
                <a16:creationId xmlns:a16="http://schemas.microsoft.com/office/drawing/2014/main" id="{3DA9677B-7D19-459D-9903-AD5092C1380F}"/>
              </a:ext>
            </a:extLst>
          </p:cNvPr>
          <p:cNvSpPr txBox="1"/>
          <p:nvPr/>
        </p:nvSpPr>
        <p:spPr>
          <a:xfrm>
            <a:off x="340945" y="1033970"/>
            <a:ext cx="11851055" cy="5824030"/>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 </a:t>
            </a:r>
            <a:r>
              <a:rPr lang="fr-SN" sz="1800" b="1" u="sng" dirty="0">
                <a:effectLst/>
                <a:latin typeface="Times New Roman" panose="02020603050405020304" pitchFamily="18" charset="0"/>
                <a:ea typeface="Calibri" panose="020F0502020204030204" pitchFamily="34" charset="0"/>
                <a:cs typeface="Times New Roman" panose="02020603050405020304" pitchFamily="18" charset="0"/>
              </a:rPr>
              <a:t>Sources des conflits fonciers</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 </a:t>
            </a:r>
            <a:r>
              <a:rPr lang="fr-FR" sz="1800" b="1" dirty="0">
                <a:effectLst/>
                <a:latin typeface="Times New Roman" panose="02020603050405020304" pitchFamily="18" charset="0"/>
                <a:ea typeface="Calibri" panose="020F0502020204030204" pitchFamily="34" charset="0"/>
              </a:rPr>
              <a:t>Domaine  de l’Etat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A.2. </a:t>
            </a:r>
            <a:r>
              <a:rPr lang="fr-FR" sz="1800" b="1" dirty="0">
                <a:effectLst/>
                <a:latin typeface="Times New Roman" panose="02020603050405020304" pitchFamily="18" charset="0"/>
                <a:ea typeface="Calibri" panose="020F0502020204030204" pitchFamily="34" charset="0"/>
              </a:rPr>
              <a:t>Domaine  public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 cet égard, l’</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article 20</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du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Code du domaine de l’Etat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précitée prévoit que « Nul ne peut, sans l'autorisation délivrée par l'autorité compétente, occuper ou exploiter une dépendance du domaine public ou l'utiliser dans des limites excédant le droit d'usage qui appartient à tous sur les parties de ce domaine affectées au public.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Malgré cette protection,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l’article 19</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du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Code du domaine de l’Etat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précitée prévoit la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possibilité de déclassement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de dépendances du domaine public, ce qui a pour effet, si elles sont immatriculées, de les faire entrer dans le domaine privé ou, dans le cas contraire, dans le domaine national.</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En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l’absence d’encadrement de la procédure de déclassement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ce phénomène constitue souvent une source de détournement de procédure pour permettre une occupation privative du domaine public, phénomène notamment perceptible sur les zones du littoral.</a:t>
            </a:r>
          </a:p>
          <a:p>
            <a:pPr algn="just">
              <a:lnSpc>
                <a:spcPct val="107000"/>
              </a:lnSpc>
              <a:spcAft>
                <a:spcPts val="800"/>
              </a:spcAft>
            </a:pP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fr-FR"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39587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0B8F8DD-F619-43D2-9B47-F22D0800F393}"/>
              </a:ext>
            </a:extLst>
          </p:cNvPr>
          <p:cNvSpPr txBox="1">
            <a:spLocks/>
          </p:cNvSpPr>
          <p:nvPr/>
        </p:nvSpPr>
        <p:spPr>
          <a:xfrm>
            <a:off x="729205" y="0"/>
            <a:ext cx="10972799" cy="865787"/>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ct val="115000"/>
              </a:lnSpc>
              <a:spcAft>
                <a:spcPts val="800"/>
              </a:spcAft>
            </a:pPr>
            <a:r>
              <a:rPr lang="fr-FR" sz="2400" b="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SESSION 3 :  PROBLEMATIQUE DES CONFLITS FONCIERS AU SENEGAL</a:t>
            </a:r>
            <a:endParaRPr lang="fr-SN"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oneTexte 3">
            <a:extLst>
              <a:ext uri="{FF2B5EF4-FFF2-40B4-BE49-F238E27FC236}">
                <a16:creationId xmlns:a16="http://schemas.microsoft.com/office/drawing/2014/main" id="{3DA9677B-7D19-459D-9903-AD5092C1380F}"/>
              </a:ext>
            </a:extLst>
          </p:cNvPr>
          <p:cNvSpPr txBox="1"/>
          <p:nvPr/>
        </p:nvSpPr>
        <p:spPr>
          <a:xfrm>
            <a:off x="340945" y="1241591"/>
            <a:ext cx="11851055" cy="5616409"/>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 </a:t>
            </a:r>
            <a:r>
              <a:rPr lang="fr-SN" sz="1800" b="1" u="sng" dirty="0">
                <a:effectLst/>
                <a:latin typeface="Times New Roman" panose="02020603050405020304" pitchFamily="18" charset="0"/>
                <a:ea typeface="Calibri" panose="020F0502020204030204" pitchFamily="34" charset="0"/>
                <a:cs typeface="Times New Roman" panose="02020603050405020304" pitchFamily="18" charset="0"/>
              </a:rPr>
              <a:t>Sources des conflits fonciers</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 </a:t>
            </a:r>
            <a:r>
              <a:rPr lang="fr-FR" sz="1800" b="1" dirty="0">
                <a:effectLst/>
                <a:latin typeface="Times New Roman" panose="02020603050405020304" pitchFamily="18" charset="0"/>
                <a:ea typeface="Calibri" panose="020F0502020204030204" pitchFamily="34" charset="0"/>
              </a:rPr>
              <a:t>Domaine  de l’Etat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A.3. </a:t>
            </a:r>
            <a:r>
              <a:rPr lang="fr-FR" sz="1800" b="1" dirty="0">
                <a:effectLst/>
                <a:latin typeface="Times New Roman" panose="02020603050405020304" pitchFamily="18" charset="0"/>
                <a:ea typeface="Calibri" panose="020F0502020204030204" pitchFamily="34" charset="0"/>
              </a:rPr>
              <a:t>Domaine  national</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La grande faiblesse de la loi sur le domaine national, c’est d’avoir généré de nombreux conflits fonciers et de résistances à son application, pour avoir gommé des croyances ancestrales qui structurent les rapports à la fois sociaux et juridiques de l’homme et de la terre.</a:t>
            </a: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a)	Les litiges classiques concernant la législation sur le droit d’usage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Si le système de gestion des terres du domaine national interdit l’aliénation, la réalité est que ces terres font l’</a:t>
            </a:r>
            <a:r>
              <a:rPr lang="fr-SN" sz="1800" b="1" dirty="0">
                <a:effectLst/>
                <a:latin typeface="Times New Roman" panose="02020603050405020304" pitchFamily="18" charset="0"/>
                <a:ea typeface="Calibri" panose="020F0502020204030204" pitchFamily="34" charset="0"/>
                <a:cs typeface="Times New Roman" panose="02020603050405020304" pitchFamily="18" charset="0"/>
              </a:rPr>
              <a:t>objet de</a:t>
            </a: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fr-SN" sz="1800" b="1" dirty="0">
                <a:effectLst/>
                <a:latin typeface="Times New Roman" panose="02020603050405020304" pitchFamily="18" charset="0"/>
                <a:ea typeface="Calibri" panose="020F0502020204030204" pitchFamily="34" charset="0"/>
                <a:cs typeface="Times New Roman" panose="02020603050405020304" pitchFamily="18" charset="0"/>
              </a:rPr>
              <a:t>transactions</a:t>
            </a: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 de la part des populations sous la protection souvent des autorités locales qui formalisent lesdites ventes à travers des délibérations portant affectation.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On note également des </a:t>
            </a:r>
            <a:r>
              <a:rPr lang="fr-SN" sz="1800" b="1" dirty="0">
                <a:effectLst/>
                <a:latin typeface="Times New Roman" panose="02020603050405020304" pitchFamily="18" charset="0"/>
                <a:ea typeface="Calibri" panose="020F0502020204030204" pitchFamily="34" charset="0"/>
                <a:cs typeface="Times New Roman" panose="02020603050405020304" pitchFamily="18" charset="0"/>
              </a:rPr>
              <a:t>attributions irrégulières</a:t>
            </a: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 parce qu’opérées </a:t>
            </a:r>
            <a:r>
              <a:rPr lang="fr-SN" sz="1800" b="1" dirty="0">
                <a:effectLst/>
                <a:latin typeface="Times New Roman" panose="02020603050405020304" pitchFamily="18" charset="0"/>
                <a:ea typeface="Calibri" panose="020F0502020204030204" pitchFamily="34" charset="0"/>
                <a:cs typeface="Times New Roman" panose="02020603050405020304" pitchFamily="18" charset="0"/>
              </a:rPr>
              <a:t>directement par le Président</a:t>
            </a: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 de la collectivité territoriale </a:t>
            </a:r>
            <a:r>
              <a:rPr lang="fr-SN" sz="1800" b="1" dirty="0">
                <a:effectLst/>
                <a:latin typeface="Times New Roman" panose="02020603050405020304" pitchFamily="18" charset="0"/>
                <a:ea typeface="Calibri" panose="020F0502020204030204" pitchFamily="34" charset="0"/>
                <a:cs typeface="Times New Roman" panose="02020603050405020304" pitchFamily="18" charset="0"/>
              </a:rPr>
              <a:t>sans délibération</a:t>
            </a: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 du conseil ou portant sur des superficies inexistantes en l’absence de système cadastral opérationnel. </a:t>
            </a:r>
          </a:p>
          <a:p>
            <a:pPr algn="just">
              <a:lnSpc>
                <a:spcPct val="107000"/>
              </a:lnSpc>
              <a:spcAft>
                <a:spcPts val="800"/>
              </a:spcAft>
            </a:pPr>
            <a:endParaRPr lang="fr-SN"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05232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0B8F8DD-F619-43D2-9B47-F22D0800F393}"/>
              </a:ext>
            </a:extLst>
          </p:cNvPr>
          <p:cNvSpPr txBox="1">
            <a:spLocks/>
          </p:cNvSpPr>
          <p:nvPr/>
        </p:nvSpPr>
        <p:spPr>
          <a:xfrm>
            <a:off x="706056" y="0"/>
            <a:ext cx="10914926" cy="865787"/>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ct val="115000"/>
              </a:lnSpc>
              <a:spcAft>
                <a:spcPts val="800"/>
              </a:spcAft>
            </a:pPr>
            <a:r>
              <a:rPr lang="fr-FR" sz="2400" b="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SESSION 3 :  PROBLEMATIQUE DES CONFLITS FONCIERS AU SENEGAL</a:t>
            </a:r>
            <a:endParaRPr lang="fr-SN"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oneTexte 3">
            <a:extLst>
              <a:ext uri="{FF2B5EF4-FFF2-40B4-BE49-F238E27FC236}">
                <a16:creationId xmlns:a16="http://schemas.microsoft.com/office/drawing/2014/main" id="{3DA9677B-7D19-459D-9903-AD5092C1380F}"/>
              </a:ext>
            </a:extLst>
          </p:cNvPr>
          <p:cNvSpPr txBox="1"/>
          <p:nvPr/>
        </p:nvSpPr>
        <p:spPr>
          <a:xfrm>
            <a:off x="340945" y="1202896"/>
            <a:ext cx="11851055" cy="5549853"/>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 </a:t>
            </a:r>
            <a:r>
              <a:rPr lang="fr-SN" sz="1800" b="1" u="sng" dirty="0">
                <a:effectLst/>
                <a:latin typeface="Times New Roman" panose="02020603050405020304" pitchFamily="18" charset="0"/>
                <a:ea typeface="Calibri" panose="020F0502020204030204" pitchFamily="34" charset="0"/>
                <a:cs typeface="Times New Roman" panose="02020603050405020304" pitchFamily="18" charset="0"/>
              </a:rPr>
              <a:t>Sources des conflits fonciers</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 </a:t>
            </a:r>
            <a:r>
              <a:rPr lang="fr-FR" sz="1800" b="1" dirty="0">
                <a:effectLst/>
                <a:latin typeface="Times New Roman" panose="02020603050405020304" pitchFamily="18" charset="0"/>
                <a:ea typeface="Calibri" panose="020F0502020204030204" pitchFamily="34" charset="0"/>
              </a:rPr>
              <a:t>Domaine  de l’Etat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A.3. </a:t>
            </a:r>
            <a:r>
              <a:rPr lang="fr-FR" sz="1800" b="1" dirty="0">
                <a:effectLst/>
                <a:latin typeface="Times New Roman" panose="02020603050405020304" pitchFamily="18" charset="0"/>
                <a:ea typeface="Calibri" panose="020F0502020204030204" pitchFamily="34" charset="0"/>
              </a:rPr>
              <a:t>Domaine  national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a) Les litiges classiques concernant la législation sur le droit d’usage </a:t>
            </a:r>
            <a:r>
              <a:rPr lang="fr-SN" sz="1800" b="1" dirty="0">
                <a:effectLst/>
                <a:latin typeface="Times New Roman" panose="02020603050405020304" pitchFamily="18" charset="0"/>
                <a:ea typeface="Calibri" panose="020F0502020204030204" pitchFamily="34" charset="0"/>
                <a:cs typeface="Times New Roman" panose="02020603050405020304" pitchFamily="18" charset="0"/>
              </a:rPr>
              <a:t>(suite)</a:t>
            </a:r>
            <a:endParaRPr lang="fr-SN"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L’application de la loi sur le domaine a donné lieu à un </a:t>
            </a:r>
            <a:r>
              <a:rPr lang="fr-SN" sz="1800" b="1" dirty="0">
                <a:effectLst/>
                <a:latin typeface="Times New Roman" panose="02020603050405020304" pitchFamily="18" charset="0"/>
                <a:ea typeface="Calibri" panose="020F0502020204030204" pitchFamily="34" charset="0"/>
                <a:cs typeface="Times New Roman" panose="02020603050405020304" pitchFamily="18" charset="0"/>
              </a:rPr>
              <a:t>contentieux divers et varié</a:t>
            </a: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 notamment de la Cour suprême.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Cette juridiction a toujours affirmé la compétence du conseil rural à affecter et à désaffecter, conformément à la loi, les terres de culture par délibération. Ainsi la Cour suprême a réaffirmé qu’un terrain du domaine national déjà affecté ne saurait être affecté régulièrement à une autre personne sans avoir été au préalable désaffecté conformément à la loi.</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Elle a également prononcé l’annulation de décisions de conseils ruraux portant désaffectation totale du terrain pour défaut d’exploitation qui n’ont été précédées d’aucune mise en demeure.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Il en a été également de même en ce qui concerne des décisions de conseils ruraux portant affectation à un héritier intéressé alors qu’il n’avait pas la capacité d’en assurer l’exploitation au motif que l’attribution aboutirait à la constitution de parcelles trop petites pour une exploitation rentable.</a:t>
            </a:r>
          </a:p>
          <a:p>
            <a:pPr algn="just">
              <a:lnSpc>
                <a:spcPct val="107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5205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0B8F8DD-F619-43D2-9B47-F22D0800F393}"/>
              </a:ext>
            </a:extLst>
          </p:cNvPr>
          <p:cNvSpPr txBox="1">
            <a:spLocks/>
          </p:cNvSpPr>
          <p:nvPr/>
        </p:nvSpPr>
        <p:spPr>
          <a:xfrm>
            <a:off x="590309" y="0"/>
            <a:ext cx="11157995" cy="657443"/>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ct val="115000"/>
              </a:lnSpc>
              <a:spcAft>
                <a:spcPts val="800"/>
              </a:spcAft>
            </a:pPr>
            <a:r>
              <a:rPr lang="fr-FR" sz="2400" b="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SESSION 3 :  PROBLEMATIQUE DES CONFLITS FONCIERS AU SENEGAL</a:t>
            </a:r>
            <a:endParaRPr lang="fr-SN"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oneTexte 3">
            <a:extLst>
              <a:ext uri="{FF2B5EF4-FFF2-40B4-BE49-F238E27FC236}">
                <a16:creationId xmlns:a16="http://schemas.microsoft.com/office/drawing/2014/main" id="{3DA9677B-7D19-459D-9903-AD5092C1380F}"/>
              </a:ext>
            </a:extLst>
          </p:cNvPr>
          <p:cNvSpPr txBox="1"/>
          <p:nvPr/>
        </p:nvSpPr>
        <p:spPr>
          <a:xfrm>
            <a:off x="340945" y="865787"/>
            <a:ext cx="11851055" cy="6021264"/>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 </a:t>
            </a:r>
            <a:r>
              <a:rPr lang="fr-SN" sz="1800" b="1" u="sng" dirty="0">
                <a:effectLst/>
                <a:latin typeface="Times New Roman" panose="02020603050405020304" pitchFamily="18" charset="0"/>
                <a:ea typeface="Calibri" panose="020F0502020204030204" pitchFamily="34" charset="0"/>
                <a:cs typeface="Times New Roman" panose="02020603050405020304" pitchFamily="18" charset="0"/>
              </a:rPr>
              <a:t>Sources des conflits fonciers</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 </a:t>
            </a:r>
            <a:r>
              <a:rPr lang="fr-FR" sz="1800" b="1" dirty="0">
                <a:effectLst/>
                <a:latin typeface="Times New Roman" panose="02020603050405020304" pitchFamily="18" charset="0"/>
                <a:ea typeface="Calibri" panose="020F0502020204030204" pitchFamily="34" charset="0"/>
              </a:rPr>
              <a:t>Domaine  de l’Etat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A.3. </a:t>
            </a:r>
            <a:r>
              <a:rPr lang="fr-FR" sz="1800" b="1" dirty="0">
                <a:effectLst/>
                <a:latin typeface="Times New Roman" panose="02020603050405020304" pitchFamily="18" charset="0"/>
                <a:ea typeface="Calibri" panose="020F0502020204030204" pitchFamily="34" charset="0"/>
              </a:rPr>
              <a:t>Domaine  national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b) Les litiges liés à l’attribution de grandes superficies de terres</a:t>
            </a:r>
            <a:endParaRPr lang="fr-SN"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fr-SN" sz="1800" u="sng" dirty="0">
                <a:effectLst/>
                <a:latin typeface="Times New Roman" panose="02020603050405020304" pitchFamily="18" charset="0"/>
                <a:ea typeface="Calibri" panose="020F0502020204030204" pitchFamily="34" charset="0"/>
                <a:cs typeface="Times New Roman" panose="02020603050405020304" pitchFamily="18" charset="0"/>
              </a:rPr>
              <a:t>état des lieux du phénomène</a:t>
            </a: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 Les acquisitions foncières à grande échelle ont pris une ampleur considérable en quelques années, comme le souligne le rapport de la Banque Mondiale paru en 2010 qui note que les transactions sur les terres agricoles ont porté en 2009 sur 45 millions d’hectares, soit 10 fois plus que ce qui a été enregistré en moyenne dans le courant de la décennie antérieure.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Les données collectées auprès d’organisations de producteurs ou ONG intervenant dans le domaine (Action </a:t>
            </a:r>
            <a:r>
              <a:rPr lang="fr-SN" sz="1800" dirty="0" err="1">
                <a:effectLst/>
                <a:latin typeface="Times New Roman" panose="02020603050405020304" pitchFamily="18" charset="0"/>
                <a:ea typeface="Calibri" panose="020F0502020204030204" pitchFamily="34" charset="0"/>
                <a:cs typeface="Times New Roman" panose="02020603050405020304" pitchFamily="18" charset="0"/>
              </a:rPr>
              <a:t>Aid</a:t>
            </a: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 Enda </a:t>
            </a:r>
            <a:r>
              <a:rPr lang="fr-SN" sz="1800" dirty="0" err="1">
                <a:effectLst/>
                <a:latin typeface="Times New Roman" panose="02020603050405020304" pitchFamily="18" charset="0"/>
                <a:ea typeface="Calibri" panose="020F0502020204030204" pitchFamily="34" charset="0"/>
                <a:cs typeface="Times New Roman" panose="02020603050405020304" pitchFamily="18" charset="0"/>
              </a:rPr>
              <a:t>Pronat</a:t>
            </a: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 CICODEV, RADI, etc.) montrent que les surfaces concernées par ces projets d’acquisition foncière à vaste échelle représentent près de 40 % des surfaces arables disponibles au Sénégal, soit plus de 400 000 ha. </a:t>
            </a: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Les transactions foncières à grande échelle concernent aussi bien des projets agricoles que des activités non agricoles et impliquent à la fois des investisseurs étrangers et des opérateurs économiques nationaux et sont la source de nombreux conflits fonciers mis en exergue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lors de la dernière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rentrée solennelle des Cours et Tribunaux</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du 18 janvier 2022 </a:t>
            </a: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par les différents intervenants.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8469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0B8F8DD-F619-43D2-9B47-F22D0800F393}"/>
              </a:ext>
            </a:extLst>
          </p:cNvPr>
          <p:cNvSpPr txBox="1">
            <a:spLocks/>
          </p:cNvSpPr>
          <p:nvPr/>
        </p:nvSpPr>
        <p:spPr>
          <a:xfrm>
            <a:off x="555585" y="81023"/>
            <a:ext cx="10972799" cy="576420"/>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ct val="115000"/>
              </a:lnSpc>
              <a:spcAft>
                <a:spcPts val="800"/>
              </a:spcAft>
            </a:pPr>
            <a:r>
              <a:rPr lang="fr-FR" sz="2400" b="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SESSION 3 :  PROBLEMATIQUE DES CONFLITS FONCIERS AU SENEGAL</a:t>
            </a:r>
            <a:endParaRPr lang="fr-SN"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oneTexte 3">
            <a:extLst>
              <a:ext uri="{FF2B5EF4-FFF2-40B4-BE49-F238E27FC236}">
                <a16:creationId xmlns:a16="http://schemas.microsoft.com/office/drawing/2014/main" id="{3DA9677B-7D19-459D-9903-AD5092C1380F}"/>
              </a:ext>
            </a:extLst>
          </p:cNvPr>
          <p:cNvSpPr txBox="1"/>
          <p:nvPr/>
        </p:nvSpPr>
        <p:spPr>
          <a:xfrm>
            <a:off x="213623" y="927915"/>
            <a:ext cx="11851055" cy="5930085"/>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 </a:t>
            </a:r>
            <a:r>
              <a:rPr lang="fr-SN" sz="1800" b="1" u="sng" dirty="0">
                <a:effectLst/>
                <a:latin typeface="Times New Roman" panose="02020603050405020304" pitchFamily="18" charset="0"/>
                <a:ea typeface="Calibri" panose="020F0502020204030204" pitchFamily="34" charset="0"/>
                <a:cs typeface="Times New Roman" panose="02020603050405020304" pitchFamily="18" charset="0"/>
              </a:rPr>
              <a:t>Sources des conflits fonciers</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 </a:t>
            </a:r>
            <a:r>
              <a:rPr lang="fr-FR" sz="1800" b="1" dirty="0">
                <a:effectLst/>
                <a:latin typeface="Times New Roman" panose="02020603050405020304" pitchFamily="18" charset="0"/>
                <a:ea typeface="Calibri" panose="020F0502020204030204" pitchFamily="34" charset="0"/>
              </a:rPr>
              <a:t>Domaine  de l’Etat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A.3. </a:t>
            </a:r>
            <a:r>
              <a:rPr lang="fr-FR" sz="1800" b="1" dirty="0">
                <a:effectLst/>
                <a:latin typeface="Times New Roman" panose="02020603050405020304" pitchFamily="18" charset="0"/>
                <a:ea typeface="Calibri" panose="020F0502020204030204" pitchFamily="34" charset="0"/>
              </a:rPr>
              <a:t>Domaine  national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b) Les litiges liés à l’attribution de grandes superficies de terres (suite)</a:t>
            </a:r>
            <a:endParaRPr lang="fr-SN"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fr-SN" sz="1800" u="sng" dirty="0">
                <a:effectLst/>
                <a:latin typeface="Times New Roman" panose="02020603050405020304" pitchFamily="18" charset="0"/>
                <a:ea typeface="Calibri" panose="020F0502020204030204" pitchFamily="34" charset="0"/>
                <a:cs typeface="Times New Roman" panose="02020603050405020304" pitchFamily="18" charset="0"/>
              </a:rPr>
              <a:t>conséquences des transaction portant sur de grandes superficies</a:t>
            </a: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 elles posent 4 types de problèmes:</a:t>
            </a: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          les affectations des terres ne respectent généralement pas les logiques locales de gestion des terres et des ressources naturelles, et sont souvent effectuées sans concertations avec les populations concernées ;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	les terres sont généralement attribuées aux investisseurs privés sans un examen préalable du type et de la finalité des investissements envisagés, ni une évaluation des impacts économiques, sociaux et environnementaux des projets agricoles pour lesquels des terres sont affectées aux acteurs de l’agrobusiness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	les investissements agricoles et cultures pour lesquels les terres sont affectées aux investisseurs ne sont pas toujours respectés et beaucoup de superficies ne sont pas mises en valeur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	certains investisseurs transforment en baux auprès des services des domaines et à l’insu des communautés rurales, les affectations qui ne leur confèrent qu’un droit d’usage, ce qui soustrait les terres concernées du contrôle des conseils ruraux.</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560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0B8F8DD-F619-43D2-9B47-F22D0800F393}"/>
              </a:ext>
            </a:extLst>
          </p:cNvPr>
          <p:cNvSpPr txBox="1">
            <a:spLocks/>
          </p:cNvSpPr>
          <p:nvPr/>
        </p:nvSpPr>
        <p:spPr>
          <a:xfrm>
            <a:off x="474562" y="0"/>
            <a:ext cx="11123271" cy="865787"/>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ct val="115000"/>
              </a:lnSpc>
              <a:spcAft>
                <a:spcPts val="800"/>
              </a:spcAft>
            </a:pPr>
            <a:r>
              <a:rPr lang="fr-FR" sz="2400" b="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SESSION 3 :  PROBLEMATIQUE DES CONFLITS FONCIERS AU SENEGAL</a:t>
            </a:r>
            <a:endParaRPr lang="fr-SN"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oneTexte 3">
            <a:extLst>
              <a:ext uri="{FF2B5EF4-FFF2-40B4-BE49-F238E27FC236}">
                <a16:creationId xmlns:a16="http://schemas.microsoft.com/office/drawing/2014/main" id="{3DA9677B-7D19-459D-9903-AD5092C1380F}"/>
              </a:ext>
            </a:extLst>
          </p:cNvPr>
          <p:cNvSpPr txBox="1"/>
          <p:nvPr/>
        </p:nvSpPr>
        <p:spPr>
          <a:xfrm>
            <a:off x="340945" y="1102963"/>
            <a:ext cx="11851055" cy="5755037"/>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 </a:t>
            </a:r>
            <a:r>
              <a:rPr lang="fr-SN" sz="1800" b="1" u="sng" dirty="0">
                <a:effectLst/>
                <a:latin typeface="Times New Roman" panose="02020603050405020304" pitchFamily="18" charset="0"/>
                <a:ea typeface="Calibri" panose="020F0502020204030204" pitchFamily="34" charset="0"/>
                <a:cs typeface="Times New Roman" panose="02020603050405020304" pitchFamily="18" charset="0"/>
              </a:rPr>
              <a:t>Sources des conflits fonciers</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 </a:t>
            </a:r>
            <a:r>
              <a:rPr lang="fr-FR" sz="1800" b="1" dirty="0">
                <a:effectLst/>
                <a:latin typeface="Times New Roman" panose="02020603050405020304" pitchFamily="18" charset="0"/>
                <a:ea typeface="Calibri" panose="020F0502020204030204" pitchFamily="34" charset="0"/>
              </a:rPr>
              <a:t>Domaine  de l’Etat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A.3. </a:t>
            </a:r>
            <a:r>
              <a:rPr lang="fr-FR" sz="1800" b="1" dirty="0">
                <a:effectLst/>
                <a:latin typeface="Times New Roman" panose="02020603050405020304" pitchFamily="18" charset="0"/>
                <a:ea typeface="Calibri" panose="020F0502020204030204" pitchFamily="34" charset="0"/>
              </a:rPr>
              <a:t>Domaine  national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c) Les litiges engendrés par l’immatriculation de vastes superficies de terres situées en zone de terroir au profit de l’Etat</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Ces immatriculations interrogent la </a:t>
            </a:r>
            <a:r>
              <a:rPr lang="fr-SN" sz="1800" b="1" dirty="0">
                <a:effectLst/>
                <a:latin typeface="Times New Roman" panose="02020603050405020304" pitchFamily="18" charset="0"/>
                <a:ea typeface="Calibri" panose="020F0502020204030204" pitchFamily="34" charset="0"/>
                <a:cs typeface="Times New Roman" panose="02020603050405020304" pitchFamily="18" charset="0"/>
              </a:rPr>
              <a:t>notion d’utilité publique</a:t>
            </a: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 qui les justifie car, du fait de la </a:t>
            </a:r>
            <a:r>
              <a:rPr lang="fr-SN" sz="1800" b="1" dirty="0">
                <a:effectLst/>
                <a:latin typeface="Times New Roman" panose="02020603050405020304" pitchFamily="18" charset="0"/>
                <a:ea typeface="Calibri" panose="020F0502020204030204" pitchFamily="34" charset="0"/>
                <a:cs typeface="Times New Roman" panose="02020603050405020304" pitchFamily="18" charset="0"/>
              </a:rPr>
              <a:t>compétence exclusive des Conseils municipaux</a:t>
            </a: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 sur la gestion de ces terres, l’Etat ne peut les immatriculer en son nom que s’il justifie d’un projet d’utilité publique.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En plus de la difficulté de cerner cette notion d’utilité publique, il s’y ajoute que </a:t>
            </a:r>
            <a:r>
              <a:rPr lang="fr-SN" sz="1800" b="1" dirty="0">
                <a:effectLst/>
                <a:latin typeface="Times New Roman" panose="02020603050405020304" pitchFamily="18" charset="0"/>
                <a:ea typeface="Calibri" panose="020F0502020204030204" pitchFamily="34" charset="0"/>
                <a:cs typeface="Times New Roman" panose="02020603050405020304" pitchFamily="18" charset="0"/>
              </a:rPr>
              <a:t>les populations locales ignorent tout du processus d’immatriculation</a:t>
            </a: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 jusqu’à la survenance d’un litige avec le bénéficiaire de l’attribution.</a:t>
            </a:r>
          </a:p>
          <a:p>
            <a:pPr algn="just">
              <a:lnSpc>
                <a:spcPct val="107000"/>
              </a:lnSpc>
              <a:spcAft>
                <a:spcPts val="800"/>
              </a:spcAft>
            </a:pPr>
            <a:endParaRPr lang="fr-SN"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fr-SN"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fr-SN"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69512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83645" y="104821"/>
            <a:ext cx="9799990" cy="945046"/>
          </a:xfrm>
        </p:spPr>
        <p:txBody>
          <a:bodyPr>
            <a:normAutofit fontScale="90000"/>
          </a:bodyPr>
          <a:lstStyle/>
          <a:p>
            <a:pPr algn="ctr"/>
            <a:r>
              <a:rPr lang="fr-FR" sz="2400" b="1" dirty="0">
                <a:solidFill>
                  <a:schemeClr val="accent1"/>
                </a:solidFill>
                <a:latin typeface="Times New Roman" panose="02020603050405020304" pitchFamily="18" charset="0"/>
                <a:ea typeface="Calibri" panose="020F0502020204030204" pitchFamily="34" charset="0"/>
              </a:rPr>
              <a:t>SESSION 1 : TRAJECTOIRE HISTORIQUE ET SYSTEME DE GESTION DU FONCIER AU SENEGAL</a:t>
            </a:r>
            <a:r>
              <a:rPr lang="fr-FR" sz="2400" b="1" dirty="0">
                <a:latin typeface="Times New Roman" panose="02020603050405020304" pitchFamily="18" charset="0"/>
                <a:ea typeface="Calibri" panose="020F0502020204030204" pitchFamily="34" charset="0"/>
              </a:rPr>
              <a:t> </a:t>
            </a:r>
            <a:br>
              <a:rPr lang="fr-FR" sz="2400" b="1" dirty="0">
                <a:solidFill>
                  <a:schemeClr val="tx1"/>
                </a:solidFill>
                <a:latin typeface="Times New Roman" panose="02020603050405020304" pitchFamily="18" charset="0"/>
                <a:cs typeface="Times New Roman" panose="02020603050405020304" pitchFamily="18" charset="0"/>
              </a:rPr>
            </a:br>
            <a:endParaRPr lang="fr-FR" sz="2400" dirty="0"/>
          </a:p>
        </p:txBody>
      </p:sp>
      <p:sp>
        <p:nvSpPr>
          <p:cNvPr id="4" name="ZoneTexte 3">
            <a:extLst>
              <a:ext uri="{FF2B5EF4-FFF2-40B4-BE49-F238E27FC236}">
                <a16:creationId xmlns:a16="http://schemas.microsoft.com/office/drawing/2014/main" id="{3DA9677B-7D19-459D-9903-AD5092C1380F}"/>
              </a:ext>
            </a:extLst>
          </p:cNvPr>
          <p:cNvSpPr txBox="1"/>
          <p:nvPr/>
        </p:nvSpPr>
        <p:spPr>
          <a:xfrm>
            <a:off x="340945" y="931249"/>
            <a:ext cx="11851055" cy="5926751"/>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 Historique du système foncier sénégalais</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B- Le système foncier issu de la loi sur le Domaine national</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                     B.1-M</a:t>
            </a:r>
            <a:r>
              <a:rPr lang="fr-SN" sz="1800" b="1" dirty="0" err="1">
                <a:effectLst/>
                <a:latin typeface="Times New Roman" panose="02020603050405020304" pitchFamily="18" charset="0"/>
                <a:ea typeface="Calibri" panose="020F0502020204030204" pitchFamily="34" charset="0"/>
                <a:cs typeface="Times New Roman" panose="02020603050405020304" pitchFamily="18" charset="0"/>
              </a:rPr>
              <a:t>otivations</a:t>
            </a:r>
            <a:r>
              <a:rPr lang="fr-SN" sz="1800" b="1" dirty="0">
                <a:effectLst/>
                <a:latin typeface="Times New Roman" panose="02020603050405020304" pitchFamily="18" charset="0"/>
                <a:ea typeface="Calibri" panose="020F0502020204030204" pitchFamily="34" charset="0"/>
                <a:cs typeface="Times New Roman" panose="02020603050405020304" pitchFamily="18" charset="0"/>
              </a:rPr>
              <a:t> de l’adoption de la LDN</a:t>
            </a:r>
          </a:p>
          <a:p>
            <a:pPr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-libérer les paysans des servitudes ancestrales……..    -connaître avec certitude, l’état juridique des terres afin de mobiliser la valeur qu’elles représentent et d’assurer la bonne exécution du plan de développement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-mettre un terme aux agissements des spéculateurs.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                     B.2-Portée</a:t>
            </a:r>
            <a:r>
              <a:rPr lang="fr-SN" sz="1800" b="1" dirty="0">
                <a:effectLst/>
                <a:latin typeface="Times New Roman" panose="02020603050405020304" pitchFamily="18" charset="0"/>
                <a:ea typeface="Calibri" panose="020F0502020204030204" pitchFamily="34" charset="0"/>
                <a:cs typeface="Times New Roman" panose="02020603050405020304" pitchFamily="18" charset="0"/>
              </a:rPr>
              <a:t> de l’adoption de la LDN</a:t>
            </a:r>
            <a:endParaRPr lang="fr-FR"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Tx/>
              <a:buChar char="-"/>
            </a:pPr>
            <a:r>
              <a:rPr lang="fr-FR" sz="1800" b="1" dirty="0">
                <a:effectLst/>
                <a:latin typeface="Times New Roman" panose="02020603050405020304" pitchFamily="18" charset="0"/>
                <a:ea typeface="Calibri" panose="020F0502020204030204" pitchFamily="34" charset="0"/>
              </a:rPr>
              <a:t>La création d’une catégorie foncière nouvelle : le domaine national </a:t>
            </a:r>
          </a:p>
          <a:p>
            <a:pPr algn="just">
              <a:lnSpc>
                <a:spcPct val="107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Le domaine national fait l’originalité du système foncier sénégalais    - vaste espace regroupant des terres qui n’appartiennent ni à l’Etat, ni aux collectivités locales, ni aux populations           -superficie estimée en 1964 sur près de 95% du sol sénégalais.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Tx/>
              <a:buChar char="-"/>
            </a:pPr>
            <a:r>
              <a:rPr lang="fr-FR" sz="1800" b="1" dirty="0">
                <a:effectLst/>
                <a:latin typeface="Times New Roman" panose="02020603050405020304" pitchFamily="18" charset="0"/>
                <a:ea typeface="Calibri" panose="020F0502020204030204" pitchFamily="34" charset="0"/>
              </a:rPr>
              <a:t>L’unification du système foncier : la consécration du régime de l’immatriculation</a:t>
            </a:r>
            <a:endParaRPr lang="fr-SN" b="1"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Tx/>
              <a:buChar char="-"/>
            </a:pPr>
            <a:r>
              <a:rPr lang="fr-SN" dirty="0">
                <a:latin typeface="Times New Roman" panose="02020603050405020304" pitchFamily="18" charset="0"/>
                <a:ea typeface="Calibri" panose="020F0502020204030204" pitchFamily="34" charset="0"/>
                <a:cs typeface="Times New Roman" panose="02020603050405020304" pitchFamily="18" charset="0"/>
              </a:rPr>
              <a:t>Suppression du régime du code civil et du régime coutumier (art 14 et 16)      -</a:t>
            </a:r>
            <a:r>
              <a:rPr lang="fr-SN" b="1" dirty="0">
                <a:latin typeface="Times New Roman" panose="02020603050405020304" pitchFamily="18" charset="0"/>
                <a:ea typeface="Calibri" panose="020F0502020204030204" pitchFamily="34" charset="0"/>
                <a:cs typeface="Times New Roman" panose="02020603050405020304" pitchFamily="18" charset="0"/>
              </a:rPr>
              <a:t> </a:t>
            </a: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Triomphe du régime de l’immatriculation </a:t>
            </a:r>
            <a:endParaRPr lang="fr-FR"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Cependant,  création de deux ensembles dans la structuration du système foncier sénégalais :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Times New Roman" panose="02020603050405020304" pitchFamily="18" charset="0"/>
              <a:buChar char="-"/>
            </a:pPr>
            <a:r>
              <a:rPr lang="fr-FR" sz="1800" u="sng" dirty="0">
                <a:latin typeface="Times New Roman" panose="02020603050405020304" pitchFamily="18" charset="0"/>
                <a:ea typeface="Calibri" panose="020F0502020204030204" pitchFamily="34" charset="0"/>
              </a:rPr>
              <a:t>Les terres du domaine national </a:t>
            </a:r>
            <a:r>
              <a:rPr lang="fr-FR" sz="1800" dirty="0">
                <a:effectLst/>
                <a:latin typeface="Times New Roman" panose="02020603050405020304" pitchFamily="18" charset="0"/>
                <a:ea typeface="Calibri" panose="020F0502020204030204" pitchFamily="34" charset="0"/>
              </a:rPr>
              <a:t>avec un droit d’usage, </a:t>
            </a:r>
          </a:p>
          <a:p>
            <a:pPr marL="342900" lvl="0" indent="-342900" algn="just">
              <a:buFont typeface="Times New Roman" panose="02020603050405020304" pitchFamily="18" charset="0"/>
              <a:buChar char="-"/>
            </a:pPr>
            <a:r>
              <a:rPr lang="fr-FR" sz="1800" u="sng" dirty="0">
                <a:effectLst/>
                <a:latin typeface="Times New Roman" panose="02020603050405020304" pitchFamily="18" charset="0"/>
                <a:ea typeface="Calibri" panose="020F0502020204030204" pitchFamily="34" charset="0"/>
              </a:rPr>
              <a:t>Les terres appropriées </a:t>
            </a:r>
            <a:r>
              <a:rPr lang="fr-FR" sz="1800" dirty="0">
                <a:effectLst/>
                <a:latin typeface="Times New Roman" panose="02020603050405020304" pitchFamily="18" charset="0"/>
                <a:ea typeface="Calibri" panose="020F0502020204030204" pitchFamily="34" charset="0"/>
              </a:rPr>
              <a:t>qu’on peut subdiviser en deux sous-ensembles :    </a:t>
            </a:r>
          </a:p>
          <a:p>
            <a:pPr lvl="0" algn="just"/>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               °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domaine de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l’Etat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(domaine public, domaine privé)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les titres fonciers appartenant aux</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 particuliers</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893543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0B8F8DD-F619-43D2-9B47-F22D0800F393}"/>
              </a:ext>
            </a:extLst>
          </p:cNvPr>
          <p:cNvSpPr txBox="1">
            <a:spLocks/>
          </p:cNvSpPr>
          <p:nvPr/>
        </p:nvSpPr>
        <p:spPr>
          <a:xfrm>
            <a:off x="717631" y="104172"/>
            <a:ext cx="10752880" cy="589854"/>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ct val="115000"/>
              </a:lnSpc>
              <a:spcAft>
                <a:spcPts val="800"/>
              </a:spcAft>
            </a:pPr>
            <a:r>
              <a:rPr lang="fr-FR" sz="2400" b="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SESSION 3 :  PROBLEMATIQUE DES CONFLITS FONCIERS AU SENEGAL</a:t>
            </a:r>
            <a:endParaRPr lang="fr-SN"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oneTexte 3">
            <a:extLst>
              <a:ext uri="{FF2B5EF4-FFF2-40B4-BE49-F238E27FC236}">
                <a16:creationId xmlns:a16="http://schemas.microsoft.com/office/drawing/2014/main" id="{3DA9677B-7D19-459D-9903-AD5092C1380F}"/>
              </a:ext>
            </a:extLst>
          </p:cNvPr>
          <p:cNvSpPr txBox="1"/>
          <p:nvPr/>
        </p:nvSpPr>
        <p:spPr>
          <a:xfrm>
            <a:off x="340945" y="904697"/>
            <a:ext cx="11851055" cy="5940857"/>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II- </a:t>
            </a:r>
            <a:r>
              <a:rPr lang="fr-SN" sz="1800" b="1" u="sng" dirty="0">
                <a:effectLst/>
                <a:latin typeface="Times New Roman" panose="02020603050405020304" pitchFamily="18" charset="0"/>
                <a:ea typeface="Calibri" panose="020F0502020204030204" pitchFamily="34" charset="0"/>
                <a:cs typeface="Times New Roman" panose="02020603050405020304" pitchFamily="18" charset="0"/>
              </a:rPr>
              <a:t>Solutions aux conflits fonciers</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 </a:t>
            </a:r>
            <a:r>
              <a:rPr lang="fr-FR" sz="1800" b="1" dirty="0">
                <a:effectLst/>
                <a:latin typeface="Times New Roman" panose="02020603050405020304" pitchFamily="18" charset="0"/>
                <a:ea typeface="Calibri" panose="020F0502020204030204" pitchFamily="34" charset="0"/>
              </a:rPr>
              <a:t>Solutions issues de la justice étatique souvent insatisfaisantes</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Les conflits fonciers se caractérisent par leur multiplicité, leur diversité et le caractère variable de leurs intensités et de leurs facteurs déclencheurs. Leur gestion est souvent complexe et délicate, surtout lorsque les conflits résultent d’une confrontation de prétentions fondées sur des légitimités et droits différents. Dans la pratique, la justice classique n’est pas souvent saisie  pour le règlement des litiges fonciers en raison notamment de son inaccessibilité tant géographique que financière. De plus, de nombreuses informations montrent que même en cas d’intervention du juge,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la décision judiciaire qui en découle n’éteint pas le conflit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B. </a:t>
            </a:r>
            <a:r>
              <a:rPr lang="fr-SN" sz="1800" b="1" dirty="0">
                <a:effectLst/>
                <a:latin typeface="Times New Roman" panose="02020603050405020304" pitchFamily="18" charset="0"/>
                <a:ea typeface="Calibri" panose="020F0502020204030204" pitchFamily="34" charset="0"/>
                <a:cs typeface="Times New Roman" panose="02020603050405020304" pitchFamily="18" charset="0"/>
              </a:rPr>
              <a:t>Pour une promotion des modes alternatifs de règlement des litiges fonciers</a:t>
            </a:r>
          </a:p>
          <a:p>
            <a:pPr algn="just">
              <a:lnSpc>
                <a:spcPct val="115000"/>
              </a:lnSpc>
              <a:spcAft>
                <a:spcPts val="800"/>
              </a:spcAft>
            </a:pPr>
            <a:r>
              <a:rPr lang="fr-SN" sz="1800" b="1" dirty="0">
                <a:effectLst/>
                <a:latin typeface="Times New Roman" panose="02020603050405020304" pitchFamily="18" charset="0"/>
                <a:ea typeface="Calibri" panose="020F0502020204030204" pitchFamily="34" charset="0"/>
                <a:cs typeface="Times New Roman" panose="02020603050405020304" pitchFamily="18" charset="0"/>
              </a:rPr>
              <a:t>B.1- </a:t>
            </a:r>
            <a:r>
              <a:rPr lang="fr-SN" sz="1800" u="sng" dirty="0">
                <a:effectLst/>
                <a:latin typeface="Times New Roman" panose="02020603050405020304" pitchFamily="18" charset="0"/>
                <a:ea typeface="Calibri" panose="020F0502020204030204" pitchFamily="34" charset="0"/>
                <a:cs typeface="Times New Roman" panose="02020603050405020304" pitchFamily="18" charset="0"/>
              </a:rPr>
              <a:t>La solution des maisons de justice ou justice de proximité</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Dans le souci de rapprocher la justice du justiciable et d’éviter l’engorgement des cours et tribunaux, les pouvoirs publics ont institué par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décret n° 99-1124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du 17 novembre 1999, des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Maisons de justice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chargées d’organiser des procédures de médiation et de conciliation. Celles-ci ont entre autres fonctions, celle </a:t>
            </a:r>
            <a:r>
              <a:rPr lang="fr-FR" sz="1800" b="1" i="1" dirty="0">
                <a:effectLst/>
                <a:latin typeface="Times New Roman" panose="02020603050405020304" pitchFamily="18" charset="0"/>
                <a:ea typeface="Calibri" panose="020F0502020204030204" pitchFamily="34" charset="0"/>
                <a:cs typeface="Times New Roman" panose="02020603050405020304" pitchFamily="18" charset="0"/>
              </a:rPr>
              <a:t>d’organiser ou de faciliter un traitement de proximité, rapide, diversifié et adapté des litiges</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de la vie quotidienne et de certaines infractions pénales, et de prévenir leur déroulement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(art. 2, 2 du décret</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n° 2007-1253 du 23 octobre 2007).</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48207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0B8F8DD-F619-43D2-9B47-F22D0800F393}"/>
              </a:ext>
            </a:extLst>
          </p:cNvPr>
          <p:cNvSpPr txBox="1">
            <a:spLocks/>
          </p:cNvSpPr>
          <p:nvPr/>
        </p:nvSpPr>
        <p:spPr>
          <a:xfrm>
            <a:off x="590310" y="0"/>
            <a:ext cx="10752880" cy="647728"/>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ct val="115000"/>
              </a:lnSpc>
              <a:spcAft>
                <a:spcPts val="800"/>
              </a:spcAft>
            </a:pPr>
            <a:r>
              <a:rPr lang="fr-FR" sz="2400" b="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SESSION 3 :  PROBLEMATIQUE DES CONFLITS FONCIERS AU SENEGAL</a:t>
            </a:r>
            <a:endParaRPr lang="fr-SN"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oneTexte 3">
            <a:extLst>
              <a:ext uri="{FF2B5EF4-FFF2-40B4-BE49-F238E27FC236}">
                <a16:creationId xmlns:a16="http://schemas.microsoft.com/office/drawing/2014/main" id="{3DA9677B-7D19-459D-9903-AD5092C1380F}"/>
              </a:ext>
            </a:extLst>
          </p:cNvPr>
          <p:cNvSpPr txBox="1"/>
          <p:nvPr/>
        </p:nvSpPr>
        <p:spPr>
          <a:xfrm>
            <a:off x="340945" y="931378"/>
            <a:ext cx="11851055" cy="6325578"/>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II- </a:t>
            </a:r>
            <a:r>
              <a:rPr lang="fr-SN" sz="1800" b="1" u="sng" dirty="0">
                <a:effectLst/>
                <a:latin typeface="Times New Roman" panose="02020603050405020304" pitchFamily="18" charset="0"/>
                <a:ea typeface="Calibri" panose="020F0502020204030204" pitchFamily="34" charset="0"/>
                <a:cs typeface="Times New Roman" panose="02020603050405020304" pitchFamily="18" charset="0"/>
              </a:rPr>
              <a:t>Solutions aux conflits fonciers</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B. </a:t>
            </a:r>
            <a:r>
              <a:rPr lang="fr-SN" sz="1800" b="1" dirty="0">
                <a:effectLst/>
                <a:latin typeface="Times New Roman" panose="02020603050405020304" pitchFamily="18" charset="0"/>
                <a:ea typeface="Calibri" panose="020F0502020204030204" pitchFamily="34" charset="0"/>
                <a:cs typeface="Times New Roman" panose="02020603050405020304" pitchFamily="18" charset="0"/>
              </a:rPr>
              <a:t>Pour une promotion des modes alternatifs de règlement des litiges fonciers (suite)</a:t>
            </a:r>
            <a:endParaRPr lang="fr-SN"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b="1" dirty="0">
                <a:effectLst/>
                <a:latin typeface="Times New Roman" panose="02020603050405020304" pitchFamily="18" charset="0"/>
                <a:ea typeface="Calibri" panose="020F0502020204030204" pitchFamily="34" charset="0"/>
                <a:cs typeface="Times New Roman" panose="02020603050405020304" pitchFamily="18" charset="0"/>
              </a:rPr>
              <a:t>B.1- </a:t>
            </a:r>
            <a:r>
              <a:rPr lang="fr-SN" sz="1800" u="sng" dirty="0">
                <a:effectLst/>
                <a:latin typeface="Times New Roman" panose="02020603050405020304" pitchFamily="18" charset="0"/>
                <a:ea typeface="Calibri" panose="020F0502020204030204" pitchFamily="34" charset="0"/>
                <a:cs typeface="Times New Roman" panose="02020603050405020304" pitchFamily="18" charset="0"/>
              </a:rPr>
              <a:t>La solution des maisons de justice ou justice de proximité </a:t>
            </a: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FR"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Les maisons de justice constituent ainsi des instances particulièrement adaptées pour le règlement des conflits fonciers. Pour cette raison, un renforcement du maillage du territoire en Maisons de justice à travers un accroissement important de leur nombre et une implantation spatiale plus équilibrée est souhaitable.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Dans ce sens, on note que lors de la dernière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rentrée solennelle des Cours et Tribunaux du 18 janvier 2022</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dont le Thème était « Justice et conflits fonciers : application de la loi sur le domaine national », il a été révélé que « Selon les statistiques, plus de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2.725 cas de conflits fonciers</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ont été traités par les maisons de justice au plan national, dont 600 en 20145, 453 en 2016, 469 en 2017, 352 en 218 et 851 en 2019 » d’où un plaidoyer pour renforcer l’office des maisons de justice.</a:t>
            </a: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fr-FR"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79797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0B8F8DD-F619-43D2-9B47-F22D0800F393}"/>
              </a:ext>
            </a:extLst>
          </p:cNvPr>
          <p:cNvSpPr txBox="1">
            <a:spLocks/>
          </p:cNvSpPr>
          <p:nvPr/>
        </p:nvSpPr>
        <p:spPr>
          <a:xfrm>
            <a:off x="1664274" y="0"/>
            <a:ext cx="8714015" cy="601429"/>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ct val="115000"/>
              </a:lnSpc>
              <a:spcAft>
                <a:spcPts val="800"/>
              </a:spcAft>
            </a:pPr>
            <a:endParaRPr lang="fr-SN"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oneTexte 3">
            <a:extLst>
              <a:ext uri="{FF2B5EF4-FFF2-40B4-BE49-F238E27FC236}">
                <a16:creationId xmlns:a16="http://schemas.microsoft.com/office/drawing/2014/main" id="{3DA9677B-7D19-459D-9903-AD5092C1380F}"/>
              </a:ext>
            </a:extLst>
          </p:cNvPr>
          <p:cNvSpPr txBox="1"/>
          <p:nvPr/>
        </p:nvSpPr>
        <p:spPr>
          <a:xfrm>
            <a:off x="340945" y="1353367"/>
            <a:ext cx="11851055" cy="5527667"/>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II- </a:t>
            </a:r>
            <a:r>
              <a:rPr lang="fr-SN" sz="1800" b="1" u="sng" dirty="0">
                <a:effectLst/>
                <a:latin typeface="Times New Roman" panose="02020603050405020304" pitchFamily="18" charset="0"/>
                <a:ea typeface="Calibri" panose="020F0502020204030204" pitchFamily="34" charset="0"/>
                <a:cs typeface="Times New Roman" panose="02020603050405020304" pitchFamily="18" charset="0"/>
              </a:rPr>
              <a:t>Solutions aux conflits fonciers</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B. </a:t>
            </a:r>
            <a:r>
              <a:rPr lang="fr-SN" sz="1800" b="1" dirty="0">
                <a:effectLst/>
                <a:latin typeface="Times New Roman" panose="02020603050405020304" pitchFamily="18" charset="0"/>
                <a:ea typeface="Calibri" panose="020F0502020204030204" pitchFamily="34" charset="0"/>
                <a:cs typeface="Times New Roman" panose="02020603050405020304" pitchFamily="18" charset="0"/>
              </a:rPr>
              <a:t>Pour une promotion des modes alternatifs de règlement des litiges fonciers (suite)</a:t>
            </a:r>
            <a:endParaRPr lang="fr-SN"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b="1" dirty="0">
                <a:effectLst/>
                <a:latin typeface="Times New Roman" panose="02020603050405020304" pitchFamily="18" charset="0"/>
                <a:ea typeface="Calibri" panose="020F0502020204030204" pitchFamily="34" charset="0"/>
                <a:cs typeface="Times New Roman" panose="02020603050405020304" pitchFamily="18" charset="0"/>
              </a:rPr>
              <a:t>B.2- </a:t>
            </a:r>
            <a:r>
              <a:rPr lang="fr-SN" sz="1800" u="sng" dirty="0">
                <a:effectLst/>
                <a:latin typeface="Times New Roman" panose="02020603050405020304" pitchFamily="18" charset="0"/>
                <a:ea typeface="Calibri" panose="020F0502020204030204" pitchFamily="34" charset="0"/>
                <a:cs typeface="Times New Roman" panose="02020603050405020304" pitchFamily="18" charset="0"/>
              </a:rPr>
              <a:t>La </a:t>
            </a:r>
            <a:r>
              <a:rPr lang="fr-SN" sz="1800" u="sng" dirty="0">
                <a:effectLst/>
                <a:latin typeface="Times New Roman" panose="02020603050405020304" pitchFamily="18" charset="0"/>
                <a:ea typeface="Calibri" panose="020F0502020204030204" pitchFamily="34" charset="0"/>
              </a:rPr>
              <a:t>piste de l’arbitrage et de la médiation</a:t>
            </a:r>
            <a:r>
              <a:rPr lang="fr-SN" sz="1800" u="sng" dirty="0">
                <a:effectLst/>
                <a:latin typeface="Tahoma" panose="020B0604030504040204" pitchFamily="34" charset="0"/>
                <a:ea typeface="Calibri" panose="020F0502020204030204" pitchFamily="34" charset="0"/>
              </a:rPr>
              <a:t> </a:t>
            </a:r>
          </a:p>
          <a:p>
            <a:pPr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La plupart des litiges sont complexes en ce qu’ils opposent le droit de propriété foncière à la légitimité historique des populations sur des terres qu’elles cultivent depuis plusieurs générations pour leur subsistance. C’est pourquoi, il ne semble pas souvent pertinent de rechercher des solutions exclusivement sous l’angle du droit. Il y’a lieu, de tenir compte de la dimension sociale de ces terres car une solution qui ignorerait cet aspect serait difficile à mettre en œuvre car elle rencontrerait forcement une vive opposition des populations.</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SN" sz="1800" b="1" dirty="0">
                <a:effectLst/>
                <a:latin typeface="Times New Roman" panose="02020603050405020304" pitchFamily="18" charset="0"/>
                <a:ea typeface="Calibri" panose="020F0502020204030204" pitchFamily="34" charset="0"/>
                <a:cs typeface="Times New Roman" panose="02020603050405020304" pitchFamily="18" charset="0"/>
              </a:rPr>
              <a:t>Un médiateur foncier avisé</a:t>
            </a: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 pourrait être une alternative à la voie judiciaire pour proposer aux parties différentes solutions et les aider à établir un plan de gestion du conflit réalisable et viable.</a:t>
            </a:r>
          </a:p>
          <a:p>
            <a:pPr algn="just">
              <a:lnSpc>
                <a:spcPct val="107000"/>
              </a:lnSpc>
              <a:spcAft>
                <a:spcPts val="800"/>
              </a:spcAft>
            </a:pPr>
            <a:endParaRPr lang="fr-SN"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fr-SN"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1172902" y="84364"/>
            <a:ext cx="11019098" cy="490199"/>
          </a:xfrm>
          <a:prstGeom prst="rect">
            <a:avLst/>
          </a:prstGeom>
        </p:spPr>
        <p:txBody>
          <a:bodyPr wrap="square">
            <a:spAutoFit/>
          </a:bodyPr>
          <a:lstStyle/>
          <a:p>
            <a:pPr algn="ctr">
              <a:lnSpc>
                <a:spcPct val="115000"/>
              </a:lnSpc>
              <a:spcAft>
                <a:spcPts val="800"/>
              </a:spcAft>
            </a:pPr>
            <a:r>
              <a:rPr lang="fr-FR" sz="2400" b="1" dirty="0">
                <a:solidFill>
                  <a:schemeClr val="accent1"/>
                </a:solidFill>
                <a:latin typeface="Times New Roman" panose="02020603050405020304" pitchFamily="18" charset="0"/>
                <a:ea typeface="Calibri" panose="020F0502020204030204" pitchFamily="34" charset="0"/>
                <a:cs typeface="Times New Roman" panose="02020603050405020304" pitchFamily="18" charset="0"/>
              </a:rPr>
              <a:t>SESSION 3 :  PROBLEMATIQUE DES CONFLITS FONCIERS AU SENEGAL</a:t>
            </a:r>
            <a:endParaRPr lang="fr-SN" sz="2400"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0532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8855" y="126181"/>
            <a:ext cx="11926389" cy="6622869"/>
          </a:xfrm>
          <a:prstGeom prst="rect">
            <a:avLst/>
          </a:prstGeom>
          <a:blipFill dpi="0" rotWithShape="1">
            <a:blip r:embed="rId2"/>
            <a:srcRect/>
            <a:stretch>
              <a:fillRect/>
            </a:stretch>
          </a:blipFill>
          <a:ln>
            <a:noFill/>
          </a:ln>
          <a:effectLst>
            <a:glow rad="127000">
              <a:schemeClr val="accent1"/>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b="1" dirty="0">
              <a:solidFill>
                <a:srgbClr val="002060"/>
              </a:solidFill>
              <a:effectLst>
                <a:outerShdw blurRad="38100" dist="38100" dir="2700000" algn="tl">
                  <a:srgbClr val="000000">
                    <a:alpha val="43137"/>
                  </a:srgbClr>
                </a:outerShdw>
              </a:effectLst>
              <a:latin typeface="Algerian" panose="04020705040A02060702" pitchFamily="82" charset="0"/>
              <a:cs typeface="APPLE CHANCERY" panose="03020702040506060504" pitchFamily="66" charset="-79"/>
            </a:endParaRPr>
          </a:p>
          <a:p>
            <a:pPr algn="ctr"/>
            <a:endParaRPr lang="en-US" sz="8000" b="1" dirty="0">
              <a:solidFill>
                <a:srgbClr val="002060"/>
              </a:solidFill>
              <a:effectLst>
                <a:outerShdw blurRad="38100" dist="38100" dir="2700000" algn="tl">
                  <a:srgbClr val="000000">
                    <a:alpha val="43137"/>
                  </a:srgbClr>
                </a:outerShdw>
              </a:effectLst>
              <a:latin typeface="Algerian" panose="04020705040A02060702" pitchFamily="82" charset="0"/>
              <a:cs typeface="APPLE CHANCERY" panose="03020702040506060504" pitchFamily="66" charset="-79"/>
            </a:endParaRPr>
          </a:p>
          <a:p>
            <a:pPr algn="ctr"/>
            <a:endParaRPr lang="en-US" sz="8000" b="1" dirty="0">
              <a:solidFill>
                <a:srgbClr val="002060"/>
              </a:solidFill>
              <a:effectLst>
                <a:outerShdw blurRad="38100" dist="38100" dir="2700000" algn="tl">
                  <a:srgbClr val="000000">
                    <a:alpha val="43137"/>
                  </a:srgbClr>
                </a:outerShdw>
              </a:effectLst>
              <a:latin typeface="Algerian" panose="04020705040A02060702" pitchFamily="82" charset="0"/>
              <a:cs typeface="APPLE CHANCERY" panose="03020702040506060504" pitchFamily="66" charset="-79"/>
            </a:endParaRPr>
          </a:p>
          <a:p>
            <a:pPr algn="ctr"/>
            <a:r>
              <a:rPr lang="en-US" sz="8000" b="1" dirty="0">
                <a:solidFill>
                  <a:srgbClr val="002060"/>
                </a:solidFill>
                <a:effectLst>
                  <a:outerShdw blurRad="38100" dist="38100" dir="2700000" algn="tl">
                    <a:srgbClr val="000000">
                      <a:alpha val="43137"/>
                    </a:srgbClr>
                  </a:outerShdw>
                </a:effectLst>
                <a:latin typeface="Algerian" panose="04020705040A02060702" pitchFamily="82" charset="0"/>
                <a:cs typeface="APPLE CHANCERY" panose="03020702040506060504" pitchFamily="66" charset="-79"/>
              </a:rPr>
              <a:t>        </a:t>
            </a:r>
            <a:r>
              <a:rPr lang="en-US" sz="9600" b="1" dirty="0">
                <a:solidFill>
                  <a:srgbClr val="002060"/>
                </a:solidFill>
                <a:effectLst>
                  <a:outerShdw blurRad="38100" dist="38100" dir="2700000" algn="tl">
                    <a:srgbClr val="000000">
                      <a:alpha val="43137"/>
                    </a:srgbClr>
                  </a:outerShdw>
                </a:effectLst>
                <a:latin typeface="Algerian" panose="04020705040A02060702" pitchFamily="82" charset="0"/>
                <a:cs typeface="APPLE CHANCERY" panose="03020702040506060504" pitchFamily="66" charset="-79"/>
              </a:rPr>
              <a:t>Merci de </a:t>
            </a:r>
            <a:r>
              <a:rPr lang="en-US" sz="9600" b="1" dirty="0" err="1">
                <a:solidFill>
                  <a:srgbClr val="002060"/>
                </a:solidFill>
                <a:effectLst>
                  <a:outerShdw blurRad="38100" dist="38100" dir="2700000" algn="tl">
                    <a:srgbClr val="000000">
                      <a:alpha val="43137"/>
                    </a:srgbClr>
                  </a:outerShdw>
                </a:effectLst>
                <a:latin typeface="Algerian" panose="04020705040A02060702" pitchFamily="82" charset="0"/>
                <a:cs typeface="APPLE CHANCERY" panose="03020702040506060504" pitchFamily="66" charset="-79"/>
              </a:rPr>
              <a:t>votre</a:t>
            </a:r>
            <a:r>
              <a:rPr lang="en-US" sz="9600" b="1" dirty="0">
                <a:solidFill>
                  <a:srgbClr val="002060"/>
                </a:solidFill>
                <a:effectLst>
                  <a:outerShdw blurRad="38100" dist="38100" dir="2700000" algn="tl">
                    <a:srgbClr val="000000">
                      <a:alpha val="43137"/>
                    </a:srgbClr>
                  </a:outerShdw>
                </a:effectLst>
                <a:latin typeface="Algerian" panose="04020705040A02060702" pitchFamily="82" charset="0"/>
                <a:cs typeface="APPLE CHANCERY" panose="03020702040506060504" pitchFamily="66" charset="-79"/>
              </a:rPr>
              <a:t>         attention</a:t>
            </a:r>
          </a:p>
        </p:txBody>
      </p:sp>
    </p:spTree>
    <p:extLst>
      <p:ext uri="{BB962C8B-B14F-4D97-AF65-F5344CB8AC3E}">
        <p14:creationId xmlns:p14="http://schemas.microsoft.com/office/powerpoint/2010/main" val="3399029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17511" y="151499"/>
            <a:ext cx="10126133" cy="887079"/>
          </a:xfrm>
        </p:spPr>
        <p:txBody>
          <a:bodyPr anchor="ctr">
            <a:normAutofit fontScale="90000"/>
          </a:bodyPr>
          <a:lstStyle/>
          <a:p>
            <a:pPr algn="ctr"/>
            <a:r>
              <a:rPr lang="fr-FR" sz="2400" b="1" dirty="0">
                <a:solidFill>
                  <a:schemeClr val="accent1"/>
                </a:solidFill>
                <a:latin typeface="Times New Roman" panose="02020603050405020304" pitchFamily="18" charset="0"/>
                <a:ea typeface="Calibri" panose="020F0502020204030204" pitchFamily="34" charset="0"/>
              </a:rPr>
              <a:t>SESSION 2 : </a:t>
            </a:r>
            <a:r>
              <a:rPr lang="fr-FR" sz="2800" b="1" dirty="0">
                <a:solidFill>
                  <a:schemeClr val="accent1"/>
                </a:solidFill>
                <a:latin typeface="Times New Roman" panose="02020603050405020304" pitchFamily="18" charset="0"/>
                <a:ea typeface="Calibri" panose="020F0502020204030204" pitchFamily="34" charset="0"/>
              </a:rPr>
              <a:t>SYSTÈME DE GESTION DU FONCIER AU SÉNÉGAL </a:t>
            </a:r>
            <a:endParaRPr lang="fr-FR" sz="2400" dirty="0">
              <a:solidFill>
                <a:schemeClr val="accent1"/>
              </a:solidFill>
            </a:endParaRPr>
          </a:p>
        </p:txBody>
      </p:sp>
      <p:sp>
        <p:nvSpPr>
          <p:cNvPr id="5" name="ZoneTexte 4">
            <a:extLst>
              <a:ext uri="{FF2B5EF4-FFF2-40B4-BE49-F238E27FC236}">
                <a16:creationId xmlns:a16="http://schemas.microsoft.com/office/drawing/2014/main" id="{3DA9677B-7D19-459D-9903-AD5092C1380F}"/>
              </a:ext>
            </a:extLst>
          </p:cNvPr>
          <p:cNvSpPr txBox="1"/>
          <p:nvPr/>
        </p:nvSpPr>
        <p:spPr>
          <a:xfrm>
            <a:off x="340945" y="1038578"/>
            <a:ext cx="11851055" cy="5789021"/>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II- Système de gestion du foncier au Sénégal </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 Procédures de gestion</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Elles varient selon que les terres relèvent du domaine de l’Etat ou du domaine national.</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1. Terres du domaine de l’Etat</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 Composition</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-Le domaine public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Il comprend les immeubles, immatriculés ou non, naturellement ou artificiellement affectés à l’usage ou à la défense de tous                           « il est constitué par des biens mobiliers et immobiliers de l’Etat qui, en raison de leur nature ou de la destination qui leur est donnée, ne sont pas susceptibles d’appropriation privée » (article 2 du Code du domaine de l’Etat)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-Le domaine privé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Il comprend les immeubles immatriculés au nom de l’Etat ne constituant pas les dépendances du domaine public. Ce sont les immeubles affectés nécessaires au fonctionnement des services de l’Etat, ou des terrains non affectés susceptibles d’être attribués en vue de la réalisation de projets présentant un caractère économique, social ou culturel.</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Tx/>
              <a:buChar char="-"/>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9964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1817511" y="151499"/>
            <a:ext cx="10126133" cy="887079"/>
          </a:xfrm>
        </p:spPr>
        <p:txBody>
          <a:bodyPr anchor="ctr">
            <a:normAutofit/>
          </a:bodyPr>
          <a:lstStyle/>
          <a:p>
            <a:pPr algn="ctr"/>
            <a:r>
              <a:rPr lang="fr-FR" sz="2200" b="1" dirty="0">
                <a:solidFill>
                  <a:schemeClr val="accent1"/>
                </a:solidFill>
                <a:latin typeface="Times New Roman" panose="02020603050405020304" pitchFamily="18" charset="0"/>
                <a:ea typeface="Calibri" panose="020F0502020204030204" pitchFamily="34" charset="0"/>
              </a:rPr>
              <a:t>SESSION 2 : SYSTÈME DE GESTION DU FONCIER AU SÉNÉGAL </a:t>
            </a:r>
            <a:endParaRPr lang="fr-FR" sz="2400" dirty="0"/>
          </a:p>
        </p:txBody>
      </p:sp>
      <p:sp>
        <p:nvSpPr>
          <p:cNvPr id="5" name="ZoneTexte 4">
            <a:extLst>
              <a:ext uri="{FF2B5EF4-FFF2-40B4-BE49-F238E27FC236}">
                <a16:creationId xmlns:a16="http://schemas.microsoft.com/office/drawing/2014/main" id="{3DA9677B-7D19-459D-9903-AD5092C1380F}"/>
              </a:ext>
            </a:extLst>
          </p:cNvPr>
          <p:cNvSpPr txBox="1"/>
          <p:nvPr/>
        </p:nvSpPr>
        <p:spPr>
          <a:xfrm>
            <a:off x="340945" y="1353367"/>
            <a:ext cx="11851055" cy="5793894"/>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II- Système de gestion du foncier au Sénégal </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 Procédures de gestion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1. Terres du domaine de l’Etat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b) procédure de gestion des terres du domaine de l’Etat</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-La gestion du  domaine public de l’Etat (essentiellement le DPM et le DPF) est opérée sur la base du droit d’usage par la délivrance d’un arrêté d’ autorisation d’occuper à titre précaire et révocable moyennant le paiement d’une redevance.</a:t>
            </a:r>
          </a:p>
          <a:p>
            <a:pPr algn="just">
              <a:lnSpc>
                <a:spcPct val="115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-Quant aux terrains relevant du domaine privé de l’Etat sis en zone urbaine, ils sont le plus souvent occupés sans droit ni titre par des personnes qui sollicitent la régularisation de cette occupation (à partir </a:t>
            </a:r>
            <a:r>
              <a:rPr lang="fr-FR" dirty="0">
                <a:latin typeface="Times New Roman" panose="02020603050405020304" pitchFamily="18" charset="0"/>
                <a:ea typeface="Calibri" panose="020F0502020204030204" pitchFamily="34" charset="0"/>
              </a:rPr>
              <a:t>d’attestations administratives, de lettres d’attribution ou la légalisation de signatures ou d’autorisations d’occuper délivrées par les par les collectivités locales dont la valeur juridique n’est pas établie.</a:t>
            </a:r>
          </a:p>
          <a:p>
            <a:pPr algn="just">
              <a:lnSpc>
                <a:spcPct val="115000"/>
              </a:lnSpc>
              <a:spcAft>
                <a:spcPts val="800"/>
              </a:spcAft>
            </a:pPr>
            <a:r>
              <a:rPr lang="fr-FR" dirty="0">
                <a:latin typeface="Times New Roman" panose="02020603050405020304" pitchFamily="18" charset="0"/>
                <a:ea typeface="Calibri" panose="020F0502020204030204" pitchFamily="34" charset="0"/>
              </a:rPr>
              <a:t>Les demandes de régularisation de leur occupation sont introduites auprès du chef du bureau des domaines territorialement compétent.</a:t>
            </a:r>
          </a:p>
          <a:p>
            <a:pPr algn="just">
              <a:lnSpc>
                <a:spcPct val="115000"/>
              </a:lnSpc>
              <a:spcAft>
                <a:spcPts val="800"/>
              </a:spcAft>
            </a:pPr>
            <a:endParaRPr lang="fr-FR" dirty="0">
              <a:latin typeface="Times New Roman" panose="02020603050405020304" pitchFamily="18" charset="0"/>
              <a:ea typeface="Calibri" panose="020F0502020204030204" pitchFamily="34" charset="0"/>
            </a:endParaRPr>
          </a:p>
          <a:p>
            <a:pPr algn="ctr">
              <a:lnSpc>
                <a:spcPct val="115000"/>
              </a:lnSpc>
              <a:spcAft>
                <a:spcPts val="800"/>
              </a:spcAft>
            </a:pPr>
            <a:endParaRPr lang="fr-SN"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9671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1817511" y="151499"/>
            <a:ext cx="10126133" cy="887079"/>
          </a:xfrm>
        </p:spPr>
        <p:txBody>
          <a:bodyPr anchor="ctr">
            <a:normAutofit/>
          </a:bodyPr>
          <a:lstStyle/>
          <a:p>
            <a:pPr algn="ctr"/>
            <a:r>
              <a:rPr lang="fr-FR" sz="2400" b="1" dirty="0">
                <a:solidFill>
                  <a:schemeClr val="accent1"/>
                </a:solidFill>
                <a:latin typeface="Times New Roman" panose="02020603050405020304" pitchFamily="18" charset="0"/>
                <a:ea typeface="Calibri" panose="020F0502020204030204" pitchFamily="34" charset="0"/>
              </a:rPr>
              <a:t>SESSION 2 : SYSTÈME DE GESTION DU FONCIER AU SÉNÉGAL </a:t>
            </a:r>
            <a:endParaRPr lang="fr-FR" sz="2400" dirty="0"/>
          </a:p>
        </p:txBody>
      </p:sp>
      <p:sp>
        <p:nvSpPr>
          <p:cNvPr id="5" name="ZoneTexte 4">
            <a:extLst>
              <a:ext uri="{FF2B5EF4-FFF2-40B4-BE49-F238E27FC236}">
                <a16:creationId xmlns:a16="http://schemas.microsoft.com/office/drawing/2014/main" id="{3DA9677B-7D19-459D-9903-AD5092C1380F}"/>
              </a:ext>
            </a:extLst>
          </p:cNvPr>
          <p:cNvSpPr txBox="1"/>
          <p:nvPr/>
        </p:nvSpPr>
        <p:spPr>
          <a:xfrm>
            <a:off x="340945" y="1353367"/>
            <a:ext cx="11851055" cy="6317627"/>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II- Système de gestion du foncier au Sénégal </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 Procédures de gestion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1. Terres du domaine de l’Etat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b) procédure de gestion des terres du domaine de l’Etat</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dirty="0">
                <a:latin typeface="Times New Roman" panose="02020603050405020304" pitchFamily="18" charset="0"/>
                <a:ea typeface="Calibri" panose="020F0502020204030204" pitchFamily="34" charset="0"/>
              </a:rPr>
              <a:t>Elles font l’objet d’une instruction dont le processus pourrait être ainsi schématisé:</a:t>
            </a:r>
          </a:p>
          <a:p>
            <a:pPr marL="285750" indent="-285750" algn="just">
              <a:lnSpc>
                <a:spcPct val="115000"/>
              </a:lnSpc>
              <a:spcAft>
                <a:spcPts val="800"/>
              </a:spcAft>
              <a:buFontTx/>
              <a:buChar char="-"/>
            </a:pPr>
            <a:r>
              <a:rPr lang="fr-FR" dirty="0">
                <a:latin typeface="Times New Roman" panose="02020603050405020304" pitchFamily="18" charset="0"/>
                <a:ea typeface="Calibri" panose="020F0502020204030204" pitchFamily="34" charset="0"/>
              </a:rPr>
              <a:t>avis, des services techniques du Cadastre (pour la détermination de la situation foncière) et de l’Urbanisme (pour la vérification de la conformité de l’objet de la demande à l’orientation du plan d’urbanisme de la zone)</a:t>
            </a:r>
          </a:p>
          <a:p>
            <a:pPr marL="285750" indent="-285750" algn="just">
              <a:lnSpc>
                <a:spcPct val="115000"/>
              </a:lnSpc>
              <a:spcAft>
                <a:spcPts val="800"/>
              </a:spcAft>
              <a:buFontTx/>
              <a:buChar char="-"/>
            </a:pPr>
            <a:r>
              <a:rPr lang="fr-FR" dirty="0">
                <a:latin typeface="Times New Roman" panose="02020603050405020304" pitchFamily="18" charset="0"/>
                <a:ea typeface="Calibri" panose="020F0502020204030204" pitchFamily="34" charset="0"/>
              </a:rPr>
              <a:t>avis de la CCOD sur l’opportunité ainsi que les conditions financières et techniques de l’attribution</a:t>
            </a:r>
          </a:p>
          <a:p>
            <a:pPr marL="285750" indent="-285750" algn="just">
              <a:lnSpc>
                <a:spcPct val="115000"/>
              </a:lnSpc>
              <a:spcAft>
                <a:spcPts val="800"/>
              </a:spcAft>
              <a:buFontTx/>
              <a:buChar char="-"/>
            </a:pPr>
            <a:r>
              <a:rPr lang="fr-FR" dirty="0">
                <a:latin typeface="Times New Roman" panose="02020603050405020304" pitchFamily="18" charset="0"/>
                <a:ea typeface="Calibri" panose="020F0502020204030204" pitchFamily="34" charset="0"/>
              </a:rPr>
              <a:t>délivrance d’un titre d’occupation (bail emphytéotique ou droit de superficie) approuvé par le Ministre chargé des domaines</a:t>
            </a:r>
          </a:p>
          <a:p>
            <a:pPr algn="just">
              <a:lnSpc>
                <a:spcPct val="115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En ce qui concerne l’instruction des attribution faites à partir de lotissements administratifs, elle est normalement effectuée sur la base de l’approbation de la liste établie par le Chef de Bureau des Domaine et approuvée par la CCOD, ce qui permet de procéder à la </a:t>
            </a:r>
            <a:r>
              <a:rPr lang="fr-FR" dirty="0">
                <a:latin typeface="Times New Roman" panose="02020603050405020304" pitchFamily="18" charset="0"/>
                <a:ea typeface="Calibri" panose="020F0502020204030204" pitchFamily="34" charset="0"/>
              </a:rPr>
              <a:t>délivrance d’un titre d’occupation (bail emphytéotique ou droit de superficie) approuvé par le Ministre chargé des Domaines</a:t>
            </a:r>
          </a:p>
          <a:p>
            <a:pPr algn="just">
              <a:lnSpc>
                <a:spcPct val="115000"/>
              </a:lnSpc>
              <a:spcAft>
                <a:spcPts val="800"/>
              </a:spcAft>
            </a:pPr>
            <a:endParaRPr lang="fr-SN"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00"/>
              </a:spcAft>
            </a:pPr>
            <a:endParaRPr lang="fr-SN"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3090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1817511" y="151499"/>
            <a:ext cx="10126133" cy="887079"/>
          </a:xfrm>
        </p:spPr>
        <p:txBody>
          <a:bodyPr anchor="ctr">
            <a:normAutofit/>
          </a:bodyPr>
          <a:lstStyle/>
          <a:p>
            <a:pPr algn="ctr"/>
            <a:r>
              <a:rPr lang="fr-FR" sz="2400" b="1" dirty="0">
                <a:solidFill>
                  <a:schemeClr val="accent1"/>
                </a:solidFill>
                <a:latin typeface="Times New Roman" panose="02020603050405020304" pitchFamily="18" charset="0"/>
                <a:ea typeface="Calibri" panose="020F0502020204030204" pitchFamily="34" charset="0"/>
              </a:rPr>
              <a:t>SESSION 2 : SYSTÈME DE GESTION DU FONCIER AU SÉNÉGAL</a:t>
            </a:r>
            <a:endParaRPr lang="fr-FR" sz="2400" dirty="0">
              <a:solidFill>
                <a:schemeClr val="accent1"/>
              </a:solidFill>
            </a:endParaRPr>
          </a:p>
        </p:txBody>
      </p:sp>
      <p:sp>
        <p:nvSpPr>
          <p:cNvPr id="5" name="ZoneTexte 4">
            <a:extLst>
              <a:ext uri="{FF2B5EF4-FFF2-40B4-BE49-F238E27FC236}">
                <a16:creationId xmlns:a16="http://schemas.microsoft.com/office/drawing/2014/main" id="{3DA9677B-7D19-459D-9903-AD5092C1380F}"/>
              </a:ext>
            </a:extLst>
          </p:cNvPr>
          <p:cNvSpPr txBox="1"/>
          <p:nvPr/>
        </p:nvSpPr>
        <p:spPr>
          <a:xfrm>
            <a:off x="340945" y="1484406"/>
            <a:ext cx="11851055" cy="5885714"/>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II- Système de gestion du foncier au Sénégal </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 Procédures de gestion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1. Terres du domaine de l’Etat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 contraintes constatées dans la gestion des terres du domaine de l’Etat</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Elles sont notamment liées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Wingdings 2" panose="05020102010507070707" pitchFamily="18" charset="2"/>
              <a:buChar char=""/>
              <a:tabLst>
                <a:tab pos="457200" algn="l"/>
              </a:tabLs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aux lourdeurs et lenteurs dans les procédures du fait de l‘absence de dématérialisation des procédures;</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Wingdings 2" panose="05020102010507070707" pitchFamily="18" charset="2"/>
              <a:buChar char=""/>
              <a:tabLst>
                <a:tab pos="457200" algn="l"/>
              </a:tabLs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au cloisonnement des acteurs du fait de l’absence de guichets uniques ;</a:t>
            </a:r>
          </a:p>
          <a:p>
            <a:pPr marL="342900" lvl="0" indent="-342900" algn="just">
              <a:lnSpc>
                <a:spcPct val="115000"/>
              </a:lnSpc>
              <a:spcAft>
                <a:spcPts val="800"/>
              </a:spcAft>
              <a:buFont typeface="Wingdings 2" panose="05020102010507070707" pitchFamily="18" charset="2"/>
              <a:buChar char=""/>
              <a:tabLst>
                <a:tab pos="457200" algn="l"/>
              </a:tabLst>
            </a:pPr>
            <a:r>
              <a:rPr lang="fr-FR" dirty="0">
                <a:latin typeface="Times New Roman" panose="02020603050405020304" pitchFamily="18" charset="0"/>
                <a:ea typeface="Calibri" panose="020F0502020204030204" pitchFamily="34" charset="0"/>
                <a:cs typeface="Times New Roman" panose="02020603050405020304" pitchFamily="18" charset="0"/>
              </a:rPr>
              <a:t>Opacité dans le processus de mise en œuvre des lotissements administratifs et d’attribution des lots qui en sont issus;</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Wingdings 2" panose="05020102010507070707" pitchFamily="18" charset="2"/>
              <a:buChar char=""/>
              <a:tabLst>
                <a:tab pos="457200" algn="l"/>
              </a:tabLs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à l’insuffisance ou absence des outils de gestion requis notamment d’un plan cadastral homogène) …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Wingdings 2" panose="05020102010507070707" pitchFamily="18" charset="2"/>
              <a:buChar char=""/>
              <a:tabLst>
                <a:tab pos="457200" algn="l"/>
              </a:tabLs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Conséquence : insécurité foncière et omniprésence des litiges et conflits fonciers.</a:t>
            </a:r>
          </a:p>
          <a:p>
            <a:pPr marL="342900" lvl="0" indent="-342900" algn="just">
              <a:lnSpc>
                <a:spcPct val="115000"/>
              </a:lnSpc>
              <a:spcAft>
                <a:spcPts val="800"/>
              </a:spcAft>
              <a:buFont typeface="Wingdings 2" panose="05020102010507070707" pitchFamily="18" charset="2"/>
              <a:buChar char=""/>
              <a:tabLst>
                <a:tab pos="457200" algn="l"/>
              </a:tabLst>
            </a:pP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Wingdings 2" panose="05020102010507070707" pitchFamily="18" charset="2"/>
              <a:buChar char=""/>
              <a:tabLst>
                <a:tab pos="457200" algn="l"/>
              </a:tabLst>
            </a:pPr>
            <a:endParaRPr lang="fr-FR"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Wingdings 2" panose="05020102010507070707" pitchFamily="18" charset="2"/>
              <a:buChar char=""/>
              <a:tabLst>
                <a:tab pos="457200" algn="l"/>
              </a:tabLs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30533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1817511" y="151499"/>
            <a:ext cx="10126133" cy="887079"/>
          </a:xfrm>
        </p:spPr>
        <p:txBody>
          <a:bodyPr anchor="ctr">
            <a:normAutofit/>
          </a:bodyPr>
          <a:lstStyle/>
          <a:p>
            <a:pPr algn="ctr"/>
            <a:r>
              <a:rPr lang="fr-FR" sz="2400" b="1" dirty="0">
                <a:solidFill>
                  <a:schemeClr val="accent1"/>
                </a:solidFill>
                <a:latin typeface="Times New Roman" panose="02020603050405020304" pitchFamily="18" charset="0"/>
                <a:ea typeface="Calibri" panose="020F0502020204030204" pitchFamily="34" charset="0"/>
              </a:rPr>
              <a:t>SESSION 2 : SYSTÈME DE GESTION DU FONCIER AU SÉNÉGAL</a:t>
            </a:r>
            <a:endParaRPr lang="fr-FR" sz="2400" dirty="0">
              <a:solidFill>
                <a:schemeClr val="accent1"/>
              </a:solidFill>
            </a:endParaRPr>
          </a:p>
        </p:txBody>
      </p:sp>
      <p:sp>
        <p:nvSpPr>
          <p:cNvPr id="5" name="ZoneTexte 4">
            <a:extLst>
              <a:ext uri="{FF2B5EF4-FFF2-40B4-BE49-F238E27FC236}">
                <a16:creationId xmlns:a16="http://schemas.microsoft.com/office/drawing/2014/main" id="{3DA9677B-7D19-459D-9903-AD5092C1380F}"/>
              </a:ext>
            </a:extLst>
          </p:cNvPr>
          <p:cNvSpPr txBox="1"/>
          <p:nvPr/>
        </p:nvSpPr>
        <p:spPr>
          <a:xfrm>
            <a:off x="236773" y="1026132"/>
            <a:ext cx="11851055" cy="5849678"/>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II- Système de gestion du foncier au Sénégal </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 Procédures de gestion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2. Terrains dépendant du domaine national</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 Composition</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Le domaine national comprend des terres réparties en quatre catégories : les zones urbaines, les zones classées, les zones des terroirs et les zones pionnières.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Les zones urbaines</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(art. 5 LDN) sont constituées par les terres situées sur le territoire des communes et des groupements d’urbanisme (quid de la communalisation intégrale: loi n°2013-10 du 28 décembre 2013).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Les zones classées</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(art. 6 LDN) sont constituées par les zones à vocation forestière ou les zones de protection ayant fait l’objet d’un classement dans les conditions prévues par le code forestier.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Les zones de terroirs</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(art. 7 et 8 LDN) correspondent aux terres qui sont régulièrement exploitées pour l’habitat rural, la culture ou l’élevage.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Les zones pionnières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(art. 7 LDN) correspondent aux autres terres ; il s’agit de terres à vocation de réserve temporaire destinées à être aménagées et à être affectées par décret soit à des collectivités territoriales, soit à des associations coopératives ou à tous autres organismes créés ou contrôlées par la Puissance publique.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386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nvPr>
        </p:nvSpPr>
        <p:spPr>
          <a:xfrm>
            <a:off x="1817511" y="151499"/>
            <a:ext cx="10126133" cy="887079"/>
          </a:xfrm>
        </p:spPr>
        <p:txBody>
          <a:bodyPr anchor="ctr">
            <a:normAutofit/>
          </a:bodyPr>
          <a:lstStyle/>
          <a:p>
            <a:pPr algn="ctr"/>
            <a:r>
              <a:rPr lang="fr-FR" sz="2400" b="1" dirty="0">
                <a:solidFill>
                  <a:schemeClr val="accent1"/>
                </a:solidFill>
                <a:latin typeface="Times New Roman" panose="02020603050405020304" pitchFamily="18" charset="0"/>
                <a:ea typeface="Calibri" panose="020F0502020204030204" pitchFamily="34" charset="0"/>
              </a:rPr>
              <a:t>SESSION 2 : SYSTÈME DE GESTION DU FONCIER AU SÉNÉGAL </a:t>
            </a:r>
            <a:endParaRPr lang="fr-FR" sz="2400" dirty="0">
              <a:solidFill>
                <a:schemeClr val="accent1"/>
              </a:solidFill>
            </a:endParaRPr>
          </a:p>
        </p:txBody>
      </p:sp>
      <p:sp>
        <p:nvSpPr>
          <p:cNvPr id="5" name="ZoneTexte 4">
            <a:extLst>
              <a:ext uri="{FF2B5EF4-FFF2-40B4-BE49-F238E27FC236}">
                <a16:creationId xmlns:a16="http://schemas.microsoft.com/office/drawing/2014/main" id="{3DA9677B-7D19-459D-9903-AD5092C1380F}"/>
              </a:ext>
            </a:extLst>
          </p:cNvPr>
          <p:cNvSpPr txBox="1"/>
          <p:nvPr/>
        </p:nvSpPr>
        <p:spPr>
          <a:xfrm>
            <a:off x="340945" y="1038578"/>
            <a:ext cx="11851055" cy="6306855"/>
          </a:xfrm>
          <a:prstGeom prst="rect">
            <a:avLst/>
          </a:prstGeom>
          <a:solidFill>
            <a:schemeClr val="accent5">
              <a:lumMod val="20000"/>
              <a:lumOff val="80000"/>
            </a:schemeClr>
          </a:solidFill>
          <a:ln>
            <a:solidFill>
              <a:srgbClr val="FFFF99"/>
            </a:solidFill>
          </a:ln>
        </p:spPr>
        <p:txBody>
          <a:bodyPr wrap="square">
            <a:spAutoFit/>
          </a:bodyPr>
          <a:lstStyle/>
          <a:p>
            <a:pPr algn="ctr">
              <a:lnSpc>
                <a:spcPct val="115000"/>
              </a:lnSpc>
              <a:spcAft>
                <a:spcPts val="800"/>
              </a:spcAft>
            </a:pP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II- Système de gestion du foncier au Sénégal </a:t>
            </a:r>
            <a:endParaRPr lang="fr-SN"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 Procédures de gestion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2. Terrains dépendant du domaine national (suite)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b) procédure de gestion des terres du domaine national</a:t>
            </a:r>
          </a:p>
          <a:p>
            <a:pPr algn="just">
              <a:lnSpc>
                <a:spcPct val="115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-Eléments caractéristiques</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Des zones aux modes d’administration variés :</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         °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Gestion décentralisée des zones de terroir et des zones urbaines.</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Une gestion spécifique des autres zones</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Un régime original basé sur des principes spécifiques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Gratuité de l’accès à la terre.</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Impossible appropriation privée du sol.</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Inaliénabilité, incessibilité et intransmissibilité.            </a:t>
            </a: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SN"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 Restrictions dans les conditions d’accès : obligation d’appartenir à la communauté pour être affectataire.</a:t>
            </a:r>
          </a:p>
          <a:p>
            <a:pPr algn="just">
              <a:lnSpc>
                <a:spcPct val="115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00"/>
              </a:spcAft>
            </a:pPr>
            <a:endParaRPr lang="fr-S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2171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17</TotalTime>
  <Words>6030</Words>
  <Application>Microsoft Office PowerPoint</Application>
  <PresentationFormat>Grand écran</PresentationFormat>
  <Paragraphs>326</Paragraphs>
  <Slides>33</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33</vt:i4>
      </vt:variant>
    </vt:vector>
  </HeadingPairs>
  <TitlesOfParts>
    <vt:vector size="42" baseType="lpstr">
      <vt:lpstr>Algerian</vt:lpstr>
      <vt:lpstr>Arial</vt:lpstr>
      <vt:lpstr>Calibri</vt:lpstr>
      <vt:lpstr>Century Gothic</vt:lpstr>
      <vt:lpstr>Tahoma</vt:lpstr>
      <vt:lpstr>Times New Roman</vt:lpstr>
      <vt:lpstr>Wingdings 2</vt:lpstr>
      <vt:lpstr>Wingdings 3</vt:lpstr>
      <vt:lpstr>Brin</vt:lpstr>
      <vt:lpstr>PROJET CADASTRE ET SECURISATION FONCIERE (PROCASEF)</vt:lpstr>
      <vt:lpstr>SESSION 1 : TRAJECTOIRE HISTORIQUE ET SYSTEME DE GESTION DU FONCIER AU SENEGAL </vt:lpstr>
      <vt:lpstr>SESSION 1 : TRAJECTOIRE HISTORIQUE ET SYSTEME DE GESTION DU FONCIER AU SENEGAL  </vt:lpstr>
      <vt:lpstr>SESSION 2 : SYSTÈME DE GESTION DU FONCIER AU SÉNÉGAL </vt:lpstr>
      <vt:lpstr>SESSION 2 : SYSTÈME DE GESTION DU FONCIER AU SÉNÉGAL </vt:lpstr>
      <vt:lpstr>SESSION 2 : SYSTÈME DE GESTION DU FONCIER AU SÉNÉGAL </vt:lpstr>
      <vt:lpstr>SESSION 2 : SYSTÈME DE GESTION DU FONCIER AU SÉNÉGAL</vt:lpstr>
      <vt:lpstr>SESSION 2 : SYSTÈME DE GESTION DU FONCIER AU SÉNÉGAL</vt:lpstr>
      <vt:lpstr>SESSION 2 : SYSTÈME DE GESTION DU FONCIER AU SÉNÉGAL </vt:lpstr>
      <vt:lpstr>SESSION 2 : SYSTÈME DE GESTION DU FONCIER AU SÉNÉGAL</vt:lpstr>
      <vt:lpstr>SESSION 2 : SYSTÈME DE GESTION DU FONCIER AU SÉNÉGAL </vt:lpstr>
      <vt:lpstr>SESSION 2 : SYSTÈME DE GESTION DU FONCIER AU SÉNÉGAL </vt:lpstr>
      <vt:lpstr>SESSION 2 : SYSTÈME DE GESTION DU FONCIER AU SÉNÉGAL </vt:lpstr>
      <vt:lpstr>SESSION 2 : SYSTÈME DE GESTION DU FONCIER AU SÉNÉGAL</vt:lpstr>
      <vt:lpstr>SESSION 2 : SYSTÈME DE GESTION DU FONCIER AU SÉNÉGAL </vt:lpstr>
      <vt:lpstr>SESSION 2 : SYSTÈME DE GESTION DU FONCIER AU SÉNÉGAL </vt:lpstr>
      <vt:lpstr>SESSION 2 : SYSTÈME DE GESTION DU FONCIER AU SÉNÉGAL </vt:lpstr>
      <vt:lpstr>SESSION 2 : SYSTÈME DE GESTION DU FONCIER AU SÉNÉGAL </vt:lpstr>
      <vt:lpstr>SESSION 2 : SYSTÈME DE GESTION DU FONCIER AU SÉNÉGAL </vt:lpstr>
      <vt:lpstr>SESSION 2 : SYSTÈME DE GESTION DU FONCIER AU SÉNÉGAL </vt:lpstr>
      <vt:lpstr>SESSION 2 : SYSTÈME DE GESTION DU FONCIER AU SÉNÉGAL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PROJET CADASTRE ET SECURISATION FONCIERE (PROCASEF)</dc:title>
  <dc:creator>HP</dc:creator>
  <cp:lastModifiedBy>Bourama DIATTA</cp:lastModifiedBy>
  <cp:revision>28</cp:revision>
  <dcterms:created xsi:type="dcterms:W3CDTF">2022-02-21T22:20:14Z</dcterms:created>
  <dcterms:modified xsi:type="dcterms:W3CDTF">2022-10-10T14:11:15Z</dcterms:modified>
</cp:coreProperties>
</file>